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7" r:id="rId2"/>
    <p:sldId id="282" r:id="rId3"/>
    <p:sldId id="275" r:id="rId4"/>
    <p:sldId id="288" r:id="rId5"/>
    <p:sldId id="289" r:id="rId6"/>
    <p:sldId id="292" r:id="rId7"/>
    <p:sldId id="290" r:id="rId8"/>
    <p:sldId id="291" r:id="rId9"/>
    <p:sldId id="293" r:id="rId10"/>
    <p:sldId id="281" r:id="rId11"/>
    <p:sldId id="276" r:id="rId12"/>
    <p:sldId id="284" r:id="rId13"/>
    <p:sldId id="278" r:id="rId14"/>
    <p:sldId id="279" r:id="rId15"/>
    <p:sldId id="285" r:id="rId16"/>
    <p:sldId id="274" r:id="rId17"/>
    <p:sldId id="294" r:id="rId18"/>
    <p:sldId id="287" r:id="rId19"/>
    <p:sldId id="280" r:id="rId20"/>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62"/>
    <p:restoredTop sz="71564"/>
  </p:normalViewPr>
  <p:slideViewPr>
    <p:cSldViewPr>
      <p:cViewPr varScale="1">
        <p:scale>
          <a:sx n="80" d="100"/>
          <a:sy n="80" d="100"/>
        </p:scale>
        <p:origin x="200" y="240"/>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notesTextViewPr>
    <p:cViewPr>
      <p:scale>
        <a:sx n="1" d="1"/>
        <a:sy n="1" d="1"/>
      </p:scale>
      <p:origin x="0" y="0"/>
    </p:cViewPr>
  </p:notesTextViewPr>
  <p:notesViewPr>
    <p:cSldViewPr>
      <p:cViewPr varScale="1">
        <p:scale>
          <a:sx n="84" d="100"/>
          <a:sy n="84" d="100"/>
        </p:scale>
        <p:origin x="1002"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4A8D02-4E65-4CCD-8312-4AB164C6C77D}" type="datetimeFigureOut">
              <a:rPr lang="en-US"/>
              <a:t>10/6/19</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119DBA-4540-49B3-8FA9-6259387ECF9E}" type="slidenum">
              <a:rPr/>
              <a:t>‹#›</a:t>
            </a:fld>
            <a:endParaRPr/>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A755D9-D361-47B8-9652-3B4EA9776CE5}" type="datetimeFigureOut">
              <a:rPr lang="en-US"/>
              <a:t>10/6/19</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B36274-F2B9-4C45-BBB4-0EDF4CD651A7}" type="slidenum">
              <a:rPr/>
              <a:t>‹#›</a:t>
            </a:fld>
            <a:endParaRPr/>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in the day we hung up art in our rooms, the school hallway, or maybe the Cafe-</a:t>
            </a:r>
            <a:r>
              <a:rPr lang="en-US" dirty="0" err="1"/>
              <a:t>agym</a:t>
            </a:r>
            <a:r>
              <a:rPr lang="en-US" dirty="0"/>
              <a:t>-</a:t>
            </a:r>
            <a:r>
              <a:rPr lang="en-US" dirty="0" err="1"/>
              <a:t>atorium</a:t>
            </a:r>
            <a:r>
              <a:rPr lang="en-US" dirty="0"/>
              <a:t>, the only people </a:t>
            </a:r>
            <a:r>
              <a:rPr lang="en-US" dirty="0" err="1"/>
              <a:t>whosaw</a:t>
            </a:r>
            <a:r>
              <a:rPr lang="en-US" dirty="0"/>
              <a:t> it would be our fellow colleagues and the occasional parent.</a:t>
            </a:r>
          </a:p>
          <a:p>
            <a:r>
              <a:rPr lang="en-US" dirty="0"/>
              <a:t>Fast forward till today- You can post a picture and hundreds of people will see it and instantly know what is going on in your art room. Great resource but also great responsibility.</a:t>
            </a:r>
          </a:p>
          <a:p>
            <a:r>
              <a:rPr lang="en-US" dirty="0"/>
              <a:t>Let</a:t>
            </a:r>
            <a:r>
              <a:rPr lang="en-US" baseline="0" dirty="0"/>
              <a:t> me help you harness this power and use it for good!</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1</a:t>
            </a:fld>
            <a:endParaRPr lang="en-US"/>
          </a:p>
        </p:txBody>
      </p:sp>
    </p:spTree>
    <p:extLst>
      <p:ext uri="{BB962C8B-B14F-4D97-AF65-F5344CB8AC3E}">
        <p14:creationId xmlns:p14="http://schemas.microsoft.com/office/powerpoint/2010/main" val="1245023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18</a:t>
            </a:fld>
            <a:endParaRPr lang="en-US"/>
          </a:p>
        </p:txBody>
      </p:sp>
    </p:spTree>
    <p:extLst>
      <p:ext uri="{BB962C8B-B14F-4D97-AF65-F5344CB8AC3E}">
        <p14:creationId xmlns:p14="http://schemas.microsoft.com/office/powerpoint/2010/main" val="596804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19</a:t>
            </a:fld>
            <a:endParaRPr lang="en-US"/>
          </a:p>
        </p:txBody>
      </p:sp>
    </p:spTree>
    <p:extLst>
      <p:ext uri="{BB962C8B-B14F-4D97-AF65-F5344CB8AC3E}">
        <p14:creationId xmlns:p14="http://schemas.microsoft.com/office/powerpoint/2010/main" val="926791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want from this experience?</a:t>
            </a:r>
          </a:p>
          <a:p>
            <a:r>
              <a:rPr lang="en-US" dirty="0"/>
              <a:t>I want to to be joyful, inspired, influenced, and connected.</a:t>
            </a:r>
          </a:p>
          <a:p>
            <a:r>
              <a:rPr lang="en-US" dirty="0"/>
              <a:t>Such an amazing tool to promote the arts and to share what you are doing in your classroom.</a:t>
            </a:r>
          </a:p>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uk-UA" smtClean="0"/>
              <a:t>2</a:t>
            </a:fld>
            <a:endParaRPr lang="uk-UA"/>
          </a:p>
        </p:txBody>
      </p:sp>
    </p:spTree>
    <p:extLst>
      <p:ext uri="{BB962C8B-B14F-4D97-AF65-F5344CB8AC3E}">
        <p14:creationId xmlns:p14="http://schemas.microsoft.com/office/powerpoint/2010/main" val="191668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can’t do them all-People who do them all have fulltime Social Media Managers.</a:t>
            </a:r>
          </a:p>
          <a:p>
            <a:r>
              <a:rPr lang="en-US" dirty="0"/>
              <a:t>Which ones are you currently using? Try to set up a separate account with those sites- Public Facebook site, or an Instagram site about you as the art teacher.</a:t>
            </a:r>
          </a:p>
          <a:p>
            <a:r>
              <a:rPr lang="en-US" dirty="0"/>
              <a:t>Keep your private world separated from this public persona (Think of this and act here like you would at an</a:t>
            </a:r>
            <a:r>
              <a:rPr lang="en-US" baseline="0" dirty="0"/>
              <a:t> Open House)</a:t>
            </a:r>
          </a:p>
          <a:p>
            <a:r>
              <a:rPr lang="en-US" baseline="0" dirty="0"/>
              <a:t>You are smiling and happy about your job.- Yes paint spills, but what you are doing is a noble and worthwhile profession.  Let people peek behind the curtain.</a:t>
            </a:r>
            <a:endParaRPr lang="en-US" dirty="0"/>
          </a:p>
          <a:p>
            <a:endParaRPr lang="en-US" dirty="0"/>
          </a:p>
          <a:p>
            <a:r>
              <a:rPr lang="en-US" dirty="0"/>
              <a:t>Pick your favorite Social Media site</a:t>
            </a:r>
          </a:p>
          <a:p>
            <a:r>
              <a:rPr lang="en-US" dirty="0"/>
              <a:t>Instagram- Visual</a:t>
            </a:r>
          </a:p>
          <a:p>
            <a:r>
              <a:rPr lang="en-US" dirty="0"/>
              <a:t>Twitter</a:t>
            </a:r>
          </a:p>
          <a:p>
            <a:r>
              <a:rPr lang="en-US" dirty="0"/>
              <a:t>Facebook</a:t>
            </a:r>
          </a:p>
          <a:p>
            <a:r>
              <a:rPr lang="en-US" dirty="0"/>
              <a:t>Snapchat</a:t>
            </a:r>
          </a:p>
          <a:p>
            <a:r>
              <a:rPr lang="en-US" dirty="0"/>
              <a:t>Blog/Website- Blogging takes some time, you should enjoy writing/taking photos/ but you can share lesson handouts and more </a:t>
            </a:r>
            <a:r>
              <a:rPr lang="en-US" dirty="0" err="1"/>
              <a:t>infromation</a:t>
            </a:r>
            <a:endParaRPr lang="en-US" dirty="0"/>
          </a:p>
          <a:p>
            <a:r>
              <a:rPr lang="en-US" dirty="0"/>
              <a:t>YouTube Videos- You should like filming, editing, and uploading videos</a:t>
            </a:r>
          </a:p>
          <a:p>
            <a:endParaRPr lang="en-US" dirty="0"/>
          </a:p>
          <a:p>
            <a:r>
              <a:rPr lang="en-US" sz="1200" b="1" i="0" kern="1200" dirty="0">
                <a:solidFill>
                  <a:schemeClr val="tx1"/>
                </a:solidFill>
                <a:effectLst/>
                <a:latin typeface="+mn-lt"/>
                <a:ea typeface="+mn-ea"/>
                <a:cs typeface="+mn-cs"/>
              </a:rPr>
              <a:t>Image-Based Platforms</a:t>
            </a:r>
            <a:r>
              <a:rPr lang="en-US" sz="1200" b="0" i="0" kern="1200" dirty="0">
                <a:solidFill>
                  <a:schemeClr val="tx1"/>
                </a:solidFill>
                <a:effectLst/>
                <a:latin typeface="+mn-lt"/>
                <a:ea typeface="+mn-ea"/>
                <a:cs typeface="+mn-cs"/>
              </a:rPr>
              <a:t>: Pinterest, Instagram, Tumblr</a:t>
            </a:r>
          </a:p>
          <a:p>
            <a:r>
              <a:rPr lang="en-US" sz="1200" b="1" i="0" kern="1200" dirty="0">
                <a:solidFill>
                  <a:schemeClr val="tx1"/>
                </a:solidFill>
                <a:effectLst/>
                <a:latin typeface="+mn-lt"/>
                <a:ea typeface="+mn-ea"/>
                <a:cs typeface="+mn-cs"/>
              </a:rPr>
              <a:t>“Kitchen Sink”</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Platforms</a:t>
            </a:r>
            <a:r>
              <a:rPr lang="en-US" sz="1200" b="0" i="0" kern="1200" dirty="0">
                <a:solidFill>
                  <a:schemeClr val="tx1"/>
                </a:solidFill>
                <a:effectLst/>
                <a:latin typeface="+mn-lt"/>
                <a:ea typeface="+mn-ea"/>
                <a:cs typeface="+mn-cs"/>
              </a:rPr>
              <a:t>: Facebook, Twitter</a:t>
            </a:r>
          </a:p>
          <a:p>
            <a:r>
              <a:rPr lang="en-US" sz="1200" b="1" i="0" kern="1200" dirty="0">
                <a:solidFill>
                  <a:schemeClr val="tx1"/>
                </a:solidFill>
                <a:effectLst/>
                <a:latin typeface="+mn-lt"/>
                <a:ea typeface="+mn-ea"/>
                <a:cs typeface="+mn-cs"/>
              </a:rPr>
              <a:t>Video Networks:</a:t>
            </a:r>
            <a:r>
              <a:rPr lang="en-US" sz="1200" b="0" i="0" kern="1200" dirty="0">
                <a:solidFill>
                  <a:schemeClr val="tx1"/>
                </a:solidFill>
                <a:effectLst/>
                <a:latin typeface="+mn-lt"/>
                <a:ea typeface="+mn-ea"/>
                <a:cs typeface="+mn-cs"/>
              </a:rPr>
              <a:t> Vimeo, YouTube</a:t>
            </a:r>
          </a:p>
          <a:p>
            <a:r>
              <a:rPr lang="en-US" sz="1200" b="1" i="0" kern="1200" dirty="0">
                <a:solidFill>
                  <a:schemeClr val="tx1"/>
                </a:solidFill>
                <a:effectLst/>
                <a:latin typeface="+mn-lt"/>
                <a:ea typeface="+mn-ea"/>
                <a:cs typeface="+mn-cs"/>
              </a:rPr>
              <a:t>Professional, Business-Focused Networks</a:t>
            </a:r>
            <a:r>
              <a:rPr lang="en-US" sz="1200" b="0" i="0" kern="1200" dirty="0">
                <a:solidFill>
                  <a:schemeClr val="tx1"/>
                </a:solidFill>
                <a:effectLst/>
                <a:latin typeface="+mn-lt"/>
                <a:ea typeface="+mn-ea"/>
                <a:cs typeface="+mn-cs"/>
              </a:rPr>
              <a:t>: LinkedIn</a:t>
            </a:r>
          </a:p>
          <a:p>
            <a:r>
              <a:rPr lang="en-US" sz="1200" b="1" i="0" kern="1200" dirty="0">
                <a:solidFill>
                  <a:schemeClr val="tx1"/>
                </a:solidFill>
                <a:effectLst/>
                <a:latin typeface="+mn-lt"/>
                <a:ea typeface="+mn-ea"/>
                <a:cs typeface="+mn-cs"/>
              </a:rPr>
              <a:t>SEO and Authorship Platforms:</a:t>
            </a:r>
            <a:r>
              <a:rPr lang="en-US" sz="1200" b="0" i="0" kern="1200" dirty="0">
                <a:solidFill>
                  <a:schemeClr val="tx1"/>
                </a:solidFill>
                <a:effectLst/>
                <a:latin typeface="+mn-lt"/>
                <a:ea typeface="+mn-ea"/>
                <a:cs typeface="+mn-cs"/>
              </a:rPr>
              <a:t> Google+</a:t>
            </a:r>
          </a:p>
          <a:p>
            <a:r>
              <a:rPr lang="en-US" sz="1200" b="1" i="0" kern="1200" dirty="0">
                <a:solidFill>
                  <a:schemeClr val="tx1"/>
                </a:solidFill>
                <a:effectLst/>
                <a:latin typeface="+mn-lt"/>
                <a:ea typeface="+mn-ea"/>
                <a:cs typeface="+mn-cs"/>
              </a:rPr>
              <a:t>Location-Based Networks:</a:t>
            </a:r>
            <a:r>
              <a:rPr lang="en-US" sz="1200" b="0" i="0" kern="1200" dirty="0">
                <a:solidFill>
                  <a:schemeClr val="tx1"/>
                </a:solidFill>
                <a:effectLst/>
                <a:latin typeface="+mn-lt"/>
                <a:ea typeface="+mn-ea"/>
                <a:cs typeface="+mn-cs"/>
              </a:rPr>
              <a:t> Foursquare, Yelp</a:t>
            </a:r>
          </a:p>
          <a:p>
            <a:r>
              <a:rPr lang="en-US" sz="1200" b="1" i="0" kern="1200" dirty="0">
                <a:solidFill>
                  <a:schemeClr val="tx1"/>
                </a:solidFill>
                <a:effectLst/>
                <a:latin typeface="+mn-lt"/>
                <a:ea typeface="+mn-ea"/>
                <a:cs typeface="+mn-cs"/>
              </a:rPr>
              <a:t>Niche Networks:</a:t>
            </a:r>
            <a:r>
              <a:rPr lang="en-US" sz="1200" b="0" i="0" kern="1200" dirty="0">
                <a:solidFill>
                  <a:schemeClr val="tx1"/>
                </a:solidFill>
                <a:effectLst/>
                <a:latin typeface="+mn-lt"/>
                <a:ea typeface="+mn-ea"/>
                <a:cs typeface="+mn-cs"/>
              </a:rPr>
              <a:t> Reddit</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uk-UA" smtClean="0"/>
              <a:t>3</a:t>
            </a:fld>
            <a:endParaRPr lang="uk-UA"/>
          </a:p>
        </p:txBody>
      </p:sp>
    </p:spTree>
    <p:extLst>
      <p:ext uri="{BB962C8B-B14F-4D97-AF65-F5344CB8AC3E}">
        <p14:creationId xmlns:p14="http://schemas.microsoft.com/office/powerpoint/2010/main" val="711400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should know that it is you!</a:t>
            </a:r>
          </a:p>
          <a:p>
            <a:r>
              <a:rPr lang="en-US" dirty="0"/>
              <a:t>Color scheme?</a:t>
            </a:r>
          </a:p>
          <a:p>
            <a:r>
              <a:rPr lang="en-US" dirty="0"/>
              <a:t>A “look”</a:t>
            </a:r>
          </a:p>
          <a:p>
            <a:r>
              <a:rPr lang="en-US" dirty="0"/>
              <a:t>Look at your top photos on any social media site- do they look like they go together or are they random?  A picture of a cat, the food I ate for lunch, us getting on the plane</a:t>
            </a:r>
            <a:r>
              <a:rPr lang="en-US" baseline="0" dirty="0"/>
              <a:t> at the airport, etc.</a:t>
            </a:r>
          </a:p>
          <a:p>
            <a:r>
              <a:rPr lang="en-US" baseline="0" dirty="0"/>
              <a:t>Think about self editing that down to tell a story with a “signature look.”</a:t>
            </a:r>
          </a:p>
          <a:p>
            <a:r>
              <a:rPr lang="en-US" baseline="0" dirty="0"/>
              <a:t>Also remember- this is a separate professional account- not the place for pictures of your new grandbaby and your cat.</a:t>
            </a:r>
          </a:p>
          <a:p>
            <a:r>
              <a:rPr lang="en-US" baseline="0" dirty="0"/>
              <a:t>Pay attention to what gets a response- if your picture only gets 4 likes- that’s not your brand. Every once in a while declutter your social media site, delete some of those pictures that aren’t on brand and didn’t get many likes “Pulling the weeds”</a:t>
            </a:r>
            <a:endParaRPr lang="en-US" dirty="0"/>
          </a:p>
          <a:p>
            <a:r>
              <a:rPr lang="en-US" dirty="0"/>
              <a:t>Color- like blue and Yellow- look for those colors when you take pictures</a:t>
            </a:r>
          </a:p>
          <a:p>
            <a:r>
              <a:rPr lang="en-US" dirty="0"/>
              <a:t>Filters-</a:t>
            </a:r>
            <a:r>
              <a:rPr lang="en-US" baseline="0" dirty="0"/>
              <a:t> use the same filters every time</a:t>
            </a:r>
          </a:p>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uk-UA" smtClean="0"/>
              <a:t>10</a:t>
            </a:fld>
            <a:endParaRPr lang="uk-UA"/>
          </a:p>
        </p:txBody>
      </p:sp>
    </p:spTree>
    <p:extLst>
      <p:ext uri="{BB962C8B-B14F-4D97-AF65-F5344CB8AC3E}">
        <p14:creationId xmlns:p14="http://schemas.microsoft.com/office/powerpoint/2010/main" val="1130558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you have permission, or go around it with filters and tricks</a:t>
            </a:r>
          </a:p>
        </p:txBody>
      </p:sp>
      <p:sp>
        <p:nvSpPr>
          <p:cNvPr id="4" name="Slide Number Placeholder 3"/>
          <p:cNvSpPr>
            <a:spLocks noGrp="1"/>
          </p:cNvSpPr>
          <p:nvPr>
            <p:ph type="sldNum" sz="quarter" idx="10"/>
          </p:nvPr>
        </p:nvSpPr>
        <p:spPr/>
        <p:txBody>
          <a:bodyPr/>
          <a:lstStyle/>
          <a:p>
            <a:fld id="{E3B36274-F2B9-4C45-BBB4-0EDF4CD651A7}" type="slidenum">
              <a:rPr lang="uk-UA" smtClean="0"/>
              <a:t>11</a:t>
            </a:fld>
            <a:endParaRPr lang="uk-UA"/>
          </a:p>
        </p:txBody>
      </p:sp>
    </p:spTree>
    <p:extLst>
      <p:ext uri="{BB962C8B-B14F-4D97-AF65-F5344CB8AC3E}">
        <p14:creationId xmlns:p14="http://schemas.microsoft.com/office/powerpoint/2010/main" val="2121951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12</a:t>
            </a:fld>
            <a:endParaRPr lang="en-US"/>
          </a:p>
        </p:txBody>
      </p:sp>
    </p:spTree>
    <p:extLst>
      <p:ext uri="{BB962C8B-B14F-4D97-AF65-F5344CB8AC3E}">
        <p14:creationId xmlns:p14="http://schemas.microsoft.com/office/powerpoint/2010/main" val="4172609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Blogging with your own website and YouTube you have to build your own audience</a:t>
            </a:r>
            <a:r>
              <a:rPr lang="en-US" baseline="0" dirty="0"/>
              <a:t> (Promoting your page on another social media site)</a:t>
            </a:r>
          </a:p>
          <a:p>
            <a:r>
              <a:rPr lang="en-US" baseline="0" dirty="0"/>
              <a:t>Hashtags- Help to build your audience by putting your information in folders, and people can follow the folder. (cut and paste from your notes on your phone)</a:t>
            </a:r>
          </a:p>
          <a:p>
            <a:r>
              <a:rPr lang="en-US" baseline="0" dirty="0"/>
              <a:t>Hashtags- Tag a company whose products you use, they might share your photo and that will help build your audience.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Who do you want your audience to be?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uk-UA" smtClean="0"/>
              <a:t>13</a:t>
            </a:fld>
            <a:endParaRPr lang="uk-UA"/>
          </a:p>
        </p:txBody>
      </p:sp>
    </p:spTree>
    <p:extLst>
      <p:ext uri="{BB962C8B-B14F-4D97-AF65-F5344CB8AC3E}">
        <p14:creationId xmlns:p14="http://schemas.microsoft.com/office/powerpoint/2010/main" val="399153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Schedule when you post something- once</a:t>
            </a:r>
            <a:r>
              <a:rPr lang="en-US" baseline="0" dirty="0"/>
              <a:t> a </a:t>
            </a:r>
            <a:r>
              <a:rPr lang="en-US" dirty="0"/>
              <a:t>week or every other day</a:t>
            </a:r>
          </a:p>
          <a:p>
            <a:r>
              <a:rPr lang="en-US" dirty="0"/>
              <a:t>When you build up to it, there are apps that schedule when you post something, but for now make yourself a schedule</a:t>
            </a:r>
            <a:r>
              <a:rPr lang="en-US" baseline="0" dirty="0"/>
              <a:t> or calendar</a:t>
            </a:r>
          </a:p>
          <a:p>
            <a:endParaRPr lang="en-US" dirty="0"/>
          </a:p>
          <a:p>
            <a:r>
              <a:rPr lang="en-US" dirty="0"/>
              <a:t>What time of day you post-</a:t>
            </a:r>
            <a:r>
              <a:rPr lang="en-US" baseline="0" dirty="0"/>
              <a:t> think about when you look at social media.</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uk-UA" smtClean="0"/>
              <a:t>14</a:t>
            </a:fld>
            <a:endParaRPr lang="uk-UA"/>
          </a:p>
        </p:txBody>
      </p:sp>
    </p:spTree>
    <p:extLst>
      <p:ext uri="{BB962C8B-B14F-4D97-AF65-F5344CB8AC3E}">
        <p14:creationId xmlns:p14="http://schemas.microsoft.com/office/powerpoint/2010/main" val="1785703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Shareable</a:t>
            </a:r>
          </a:p>
          <a:p>
            <a:r>
              <a:rPr lang="en-US" dirty="0"/>
              <a:t>Turn it on public not private so others can find you.</a:t>
            </a:r>
          </a:p>
          <a:p>
            <a:r>
              <a:rPr lang="en-US" dirty="0"/>
              <a:t>Take tons of photos so you can edit and pick just the best ones to post.</a:t>
            </a:r>
          </a:p>
          <a:p>
            <a:r>
              <a:rPr lang="en-US" dirty="0"/>
              <a:t>Professional and Joyful at all times?</a:t>
            </a:r>
          </a:p>
          <a:p>
            <a:endParaRPr lang="en-US" dirty="0"/>
          </a:p>
          <a:p>
            <a:r>
              <a:rPr lang="en-US" sz="1200" b="1" i="0" kern="1200" dirty="0">
                <a:solidFill>
                  <a:schemeClr val="tx1"/>
                </a:solidFill>
                <a:effectLst/>
                <a:latin typeface="+mn-lt"/>
                <a:ea typeface="+mn-ea"/>
                <a:cs typeface="+mn-cs"/>
              </a:rPr>
              <a:t>Advocacy</a:t>
            </a:r>
            <a:r>
              <a:rPr lang="en-US" sz="1200" b="0" i="0" kern="1200" dirty="0">
                <a:solidFill>
                  <a:schemeClr val="tx1"/>
                </a:solidFill>
                <a:effectLst/>
                <a:latin typeface="+mn-lt"/>
                <a:ea typeface="+mn-ea"/>
                <a:cs typeface="+mn-cs"/>
              </a:rPr>
              <a:t> is about educating and informing elected officials, the public, and the media about the importance of art in our society.</a:t>
            </a:r>
          </a:p>
          <a:p>
            <a:r>
              <a:rPr lang="en-US" sz="1200" b="0" i="0" kern="1200" dirty="0">
                <a:solidFill>
                  <a:schemeClr val="tx1"/>
                </a:solidFill>
                <a:effectLst/>
                <a:latin typeface="+mn-lt"/>
                <a:ea typeface="+mn-ea"/>
                <a:cs typeface="+mn-cs"/>
              </a:rPr>
              <a:t>It is up to us, the artists!  Who better to talk about arts transforming power than those of us that have had our life transformed by art.</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uk-UA" smtClean="0"/>
              <a:t>16</a:t>
            </a:fld>
            <a:endParaRPr lang="uk-UA"/>
          </a:p>
        </p:txBody>
      </p:sp>
    </p:spTree>
    <p:extLst>
      <p:ext uri="{BB962C8B-B14F-4D97-AF65-F5344CB8AC3E}">
        <p14:creationId xmlns:p14="http://schemas.microsoft.com/office/powerpoint/2010/main" val="10648101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371600"/>
            <a:ext cx="9144000" cy="3505200"/>
          </a:xfrm>
        </p:spPr>
        <p:txBody>
          <a:bodyPr>
            <a:noAutofit/>
          </a:bodyPr>
          <a:lstStyle>
            <a:lvl1pPr>
              <a:defRPr sz="7200"/>
            </a:lvl1pPr>
          </a:lstStyle>
          <a:p>
            <a:r>
              <a:rPr lang="en-US"/>
              <a:t>Click to edit Master title style</a:t>
            </a:r>
            <a:endParaRPr/>
          </a:p>
        </p:txBody>
      </p:sp>
      <p:sp>
        <p:nvSpPr>
          <p:cNvPr id="3" name="Subtitle 2"/>
          <p:cNvSpPr>
            <a:spLocks noGrp="1"/>
          </p:cNvSpPr>
          <p:nvPr>
            <p:ph type="subTitle" idx="1"/>
          </p:nvPr>
        </p:nvSpPr>
        <p:spPr>
          <a:xfrm>
            <a:off x="1522413" y="4953000"/>
            <a:ext cx="8229600" cy="10668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83829175-527E-46A3-863C-1BB1F163B849}" type="datetimeFigureOut">
              <a:rPr lang="en-US"/>
              <a:t>10/6/19</a:t>
            </a:fld>
            <a:endParaRPr dirty="0"/>
          </a:p>
        </p:txBody>
      </p:sp>
      <p:sp>
        <p:nvSpPr>
          <p:cNvPr id="6" name="Slide Number Placeholder 5"/>
          <p:cNvSpPr>
            <a:spLocks noGrp="1"/>
          </p:cNvSpPr>
          <p:nvPr>
            <p:ph type="sldNum" sz="quarter" idx="12"/>
          </p:nvPr>
        </p:nvSpPr>
        <p:spPr/>
        <p:txBody>
          <a:bodyPr/>
          <a:lstStyle/>
          <a:p>
            <a:fld id="{E5137D0E-4A4F-4307-8994-C1891D747D59}" type="slidenum">
              <a:rPr/>
              <a:t>‹#›</a:t>
            </a:fld>
            <a:endParaRPr dirty="0"/>
          </a:p>
        </p:txBody>
      </p:sp>
    </p:spTree>
    <p:extLst>
      <p:ext uri="{BB962C8B-B14F-4D97-AF65-F5344CB8AC3E}">
        <p14:creationId xmlns:p14="http://schemas.microsoft.com/office/powerpoint/2010/main" val="285686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baseline="0"/>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83829175-527E-46A3-863C-1BB1F163B849}" type="datetimeFigureOut">
              <a:rPr lang="en-US"/>
              <a:t>10/6/19</a:t>
            </a:fld>
            <a:endParaRPr/>
          </a:p>
        </p:txBody>
      </p:sp>
      <p:sp>
        <p:nvSpPr>
          <p:cNvPr id="6" name="Slide Number Placeholder 5"/>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18422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2012" y="533400"/>
            <a:ext cx="1371600" cy="5592764"/>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1" y="533400"/>
            <a:ext cx="8077201" cy="5592764"/>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83829175-527E-46A3-863C-1BB1F163B849}" type="datetimeFigureOut">
              <a:rPr lang="en-US"/>
              <a:t>10/6/19</a:t>
            </a:fld>
            <a:endParaRPr/>
          </a:p>
        </p:txBody>
      </p:sp>
      <p:sp>
        <p:nvSpPr>
          <p:cNvPr id="6" name="Slide Number Placeholder 5"/>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15501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baseline="0"/>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83829175-527E-46A3-863C-1BB1F163B849}" type="datetimeFigureOut">
              <a:rPr lang="en-US"/>
              <a:t>10/6/19</a:t>
            </a:fld>
            <a:endParaRPr dirty="0"/>
          </a:p>
        </p:txBody>
      </p:sp>
      <p:sp>
        <p:nvSpPr>
          <p:cNvPr id="6" name="Slide Number Placeholder 5"/>
          <p:cNvSpPr>
            <a:spLocks noGrp="1"/>
          </p:cNvSpPr>
          <p:nvPr>
            <p:ph type="sldNum" sz="quarter" idx="12"/>
          </p:nvPr>
        </p:nvSpPr>
        <p:spPr/>
        <p:txBody>
          <a:bodyPr/>
          <a:lstStyle/>
          <a:p>
            <a:fld id="{E5137D0E-4A4F-4307-8994-C1891D747D59}" type="slidenum">
              <a:rPr/>
              <a:t>‹#›</a:t>
            </a:fld>
            <a:endParaRPr dirty="0"/>
          </a:p>
        </p:txBody>
      </p:sp>
    </p:spTree>
    <p:extLst>
      <p:ext uri="{BB962C8B-B14F-4D97-AF65-F5344CB8AC3E}">
        <p14:creationId xmlns:p14="http://schemas.microsoft.com/office/powerpoint/2010/main" val="129945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2414" y="2514601"/>
            <a:ext cx="9144000" cy="2819400"/>
          </a:xfrm>
        </p:spPr>
        <p:txBody>
          <a:bodyPr anchor="b">
            <a:noAutofit/>
          </a:bodyPr>
          <a:lstStyle>
            <a:lvl1pPr algn="l">
              <a:defRPr sz="6600" b="0" i="0" cap="none" baseline="0"/>
            </a:lvl1pPr>
          </a:lstStyle>
          <a:p>
            <a:r>
              <a:rPr lang="en-US"/>
              <a:t>Click to edit Master title style</a:t>
            </a:r>
            <a:endParaRPr dirty="0"/>
          </a:p>
        </p:txBody>
      </p:sp>
      <p:sp>
        <p:nvSpPr>
          <p:cNvPr id="3" name="Text Placeholder 2"/>
          <p:cNvSpPr>
            <a:spLocks noGrp="1"/>
          </p:cNvSpPr>
          <p:nvPr>
            <p:ph type="body" idx="1"/>
          </p:nvPr>
        </p:nvSpPr>
        <p:spPr>
          <a:xfrm>
            <a:off x="1522413" y="990600"/>
            <a:ext cx="8229600"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83829175-527E-46A3-863C-1BB1F163B849}" type="datetimeFigureOut">
              <a:rPr lang="en-US"/>
              <a:t>10/6/19</a:t>
            </a:fld>
            <a:endParaRPr dirty="0"/>
          </a:p>
        </p:txBody>
      </p:sp>
      <p:sp>
        <p:nvSpPr>
          <p:cNvPr id="6" name="Slide Number Placeholder 5"/>
          <p:cNvSpPr>
            <a:spLocks noGrp="1"/>
          </p:cNvSpPr>
          <p:nvPr>
            <p:ph type="sldNum" sz="quarter" idx="12"/>
          </p:nvPr>
        </p:nvSpPr>
        <p:spPr/>
        <p:txBody>
          <a:bodyPr/>
          <a:lstStyle/>
          <a:p>
            <a:fld id="{E5137D0E-4A4F-4307-8994-C1891D747D59}" type="slidenum">
              <a:rPr/>
              <a:t>‹#›</a:t>
            </a:fld>
            <a:endParaRPr dirty="0"/>
          </a:p>
        </p:txBody>
      </p:sp>
    </p:spTree>
    <p:extLst>
      <p:ext uri="{BB962C8B-B14F-4D97-AF65-F5344CB8AC3E}">
        <p14:creationId xmlns:p14="http://schemas.microsoft.com/office/powerpoint/2010/main" val="260699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601200" cy="1143000"/>
          </a:xfrm>
        </p:spPr>
        <p:txBody>
          <a:bodyPr/>
          <a:lstStyle/>
          <a:p>
            <a:r>
              <a:rPr lang="en-US"/>
              <a:t>Click to edit Master title style</a:t>
            </a:r>
            <a:endParaRPr/>
          </a:p>
        </p:txBody>
      </p:sp>
      <p:sp>
        <p:nvSpPr>
          <p:cNvPr id="3" name="Content Placeholder 2"/>
          <p:cNvSpPr>
            <a:spLocks noGrp="1"/>
          </p:cNvSpPr>
          <p:nvPr>
            <p:ph sz="half" idx="1"/>
          </p:nvPr>
        </p:nvSpPr>
        <p:spPr>
          <a:xfrm>
            <a:off x="1522414" y="1828800"/>
            <a:ext cx="4645152"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475412" y="1828800"/>
            <a:ext cx="4648201"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endParaRPr dirty="0"/>
          </a:p>
        </p:txBody>
      </p:sp>
      <p:sp>
        <p:nvSpPr>
          <p:cNvPr id="5" name="Date Placeholder 5"/>
          <p:cNvSpPr>
            <a:spLocks noGrp="1"/>
          </p:cNvSpPr>
          <p:nvPr>
            <p:ph type="dt" sz="half" idx="10"/>
          </p:nvPr>
        </p:nvSpPr>
        <p:spPr/>
        <p:txBody>
          <a:bodyPr/>
          <a:lstStyle/>
          <a:p>
            <a:fld id="{83829175-527E-46A3-863C-1BB1F163B849}" type="datetimeFigureOut">
              <a:rPr lang="en-US"/>
              <a:t>10/6/19</a:t>
            </a:fld>
            <a:endParaRPr/>
          </a:p>
        </p:txBody>
      </p:sp>
      <p:sp>
        <p:nvSpPr>
          <p:cNvPr id="7" name="Slide Number Placeholder 6"/>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257697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601200" cy="11430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4" y="1828800"/>
            <a:ext cx="46451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4" y="2667000"/>
            <a:ext cx="4645152" cy="3352800"/>
          </a:xfrm>
        </p:spPr>
        <p:txBody>
          <a:bodyPr>
            <a:normAutofit/>
          </a:bodyPr>
          <a:lstStyle>
            <a:lvl1pPr>
              <a:defRPr sz="2000"/>
            </a:lvl1pPr>
            <a:lvl2pPr>
              <a:defRPr sz="1800"/>
            </a:lvl2pPr>
            <a:lvl3pPr>
              <a:defRPr sz="1600"/>
            </a:lvl3pPr>
            <a:lvl4pPr>
              <a:defRPr sz="1400"/>
            </a:lvl4pPr>
            <a:lvl5pPr>
              <a:defRPr sz="1400"/>
            </a:lvl5pPr>
            <a:lvl6pPr>
              <a:defRPr sz="1400" baseline="0"/>
            </a:lvl6pPr>
            <a:lvl7pPr>
              <a:defRPr sz="1400" baseline="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78462" y="1828800"/>
            <a:ext cx="46451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78462" y="2667000"/>
            <a:ext cx="4645152" cy="3352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6"/>
          <p:cNvSpPr>
            <a:spLocks noGrp="1"/>
          </p:cNvSpPr>
          <p:nvPr>
            <p:ph type="ftr" sz="quarter" idx="11"/>
          </p:nvPr>
        </p:nvSpPr>
        <p:spPr/>
        <p:txBody>
          <a:bodyPr/>
          <a:lstStyle/>
          <a:p>
            <a:endParaRPr dirty="0"/>
          </a:p>
        </p:txBody>
      </p:sp>
      <p:sp>
        <p:nvSpPr>
          <p:cNvPr id="7" name="Date Placeholder 7"/>
          <p:cNvSpPr>
            <a:spLocks noGrp="1"/>
          </p:cNvSpPr>
          <p:nvPr>
            <p:ph type="dt" sz="half" idx="10"/>
          </p:nvPr>
        </p:nvSpPr>
        <p:spPr/>
        <p:txBody>
          <a:bodyPr/>
          <a:lstStyle/>
          <a:p>
            <a:fld id="{83829175-527E-46A3-863C-1BB1F163B849}" type="datetimeFigureOut">
              <a:rPr lang="en-US"/>
              <a:t>10/6/19</a:t>
            </a:fld>
            <a:endParaRPr dirty="0"/>
          </a:p>
        </p:txBody>
      </p:sp>
      <p:sp>
        <p:nvSpPr>
          <p:cNvPr id="9" name="Slide Number Placeholder 8"/>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50123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2"/>
          <p:cNvSpPr>
            <a:spLocks noGrp="1"/>
          </p:cNvSpPr>
          <p:nvPr>
            <p:ph type="ftr" sz="quarter" idx="11"/>
          </p:nvPr>
        </p:nvSpPr>
        <p:spPr/>
        <p:txBody>
          <a:bodyPr/>
          <a:lstStyle/>
          <a:p>
            <a:endParaRPr dirty="0"/>
          </a:p>
        </p:txBody>
      </p:sp>
      <p:sp>
        <p:nvSpPr>
          <p:cNvPr id="3" name="Date Placeholder 3"/>
          <p:cNvSpPr>
            <a:spLocks noGrp="1"/>
          </p:cNvSpPr>
          <p:nvPr>
            <p:ph type="dt" sz="half" idx="10"/>
          </p:nvPr>
        </p:nvSpPr>
        <p:spPr/>
        <p:txBody>
          <a:bodyPr/>
          <a:lstStyle/>
          <a:p>
            <a:fld id="{83829175-527E-46A3-863C-1BB1F163B849}" type="datetimeFigureOut">
              <a:rPr lang="en-US"/>
              <a:t>10/6/19</a:t>
            </a:fld>
            <a:endParaRPr/>
          </a:p>
        </p:txBody>
      </p:sp>
      <p:sp>
        <p:nvSpPr>
          <p:cNvPr id="5" name="Slide Number Placeholder 4"/>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245570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a:lstStyle/>
          <a:p>
            <a:endParaRPr/>
          </a:p>
        </p:txBody>
      </p:sp>
      <p:sp>
        <p:nvSpPr>
          <p:cNvPr id="2" name="Date Placeholder 2"/>
          <p:cNvSpPr>
            <a:spLocks noGrp="1"/>
          </p:cNvSpPr>
          <p:nvPr>
            <p:ph type="dt" sz="half" idx="10"/>
          </p:nvPr>
        </p:nvSpPr>
        <p:spPr/>
        <p:txBody>
          <a:bodyPr/>
          <a:lstStyle/>
          <a:p>
            <a:fld id="{83829175-527E-46A3-863C-1BB1F163B849}" type="datetimeFigureOut">
              <a:rPr lang="en-US"/>
              <a:t>10/6/19</a:t>
            </a:fld>
            <a:endParaRPr/>
          </a:p>
        </p:txBody>
      </p:sp>
      <p:sp>
        <p:nvSpPr>
          <p:cNvPr id="4" name="Slide Number Placeholder 3"/>
          <p:cNvSpPr>
            <a:spLocks noGrp="1"/>
          </p:cNvSpPr>
          <p:nvPr>
            <p:ph type="sldNum" sz="quarter" idx="12"/>
          </p:nvPr>
        </p:nvSpPr>
        <p:spPr/>
        <p:txBody>
          <a:bodyPr/>
          <a:lstStyle/>
          <a:p>
            <a:fld id="{E5137D0E-4A4F-4307-8994-C1891D747D59}" type="slidenum">
              <a:rPr/>
              <a:t>‹#›</a:t>
            </a:fld>
            <a:endParaRPr/>
          </a:p>
        </p:txBody>
      </p:sp>
    </p:spTree>
    <p:extLst>
      <p:ext uri="{BB962C8B-B14F-4D97-AF65-F5344CB8AC3E}">
        <p14:creationId xmlns:p14="http://schemas.microsoft.com/office/powerpoint/2010/main" val="395201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6613" y="2590800"/>
            <a:ext cx="3276599" cy="1924050"/>
          </a:xfrm>
        </p:spPr>
        <p:txBody>
          <a:bodyPr anchor="b">
            <a:normAutofit/>
          </a:bodyPr>
          <a:lstStyle>
            <a:lvl1pPr algn="l">
              <a:defRPr sz="3200" b="0"/>
            </a:lvl1pPr>
          </a:lstStyle>
          <a:p>
            <a:r>
              <a:rPr lang="en-US"/>
              <a:t>Click to edit Master title style</a:t>
            </a:r>
            <a:endParaRPr dirty="0"/>
          </a:p>
        </p:txBody>
      </p:sp>
      <p:sp>
        <p:nvSpPr>
          <p:cNvPr id="4" name="Text Placeholder 2"/>
          <p:cNvSpPr>
            <a:spLocks noGrp="1"/>
          </p:cNvSpPr>
          <p:nvPr>
            <p:ph type="body" sz="half" idx="2"/>
          </p:nvPr>
        </p:nvSpPr>
        <p:spPr>
          <a:xfrm>
            <a:off x="836613" y="4648200"/>
            <a:ext cx="3276599" cy="1371600"/>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3"/>
          <p:cNvSpPr>
            <a:spLocks noGrp="1"/>
          </p:cNvSpPr>
          <p:nvPr>
            <p:ph idx="1"/>
          </p:nvPr>
        </p:nvSpPr>
        <p:spPr>
          <a:xfrm>
            <a:off x="5180012" y="838200"/>
            <a:ext cx="6172201" cy="5181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Footer Placeholder 4"/>
          <p:cNvSpPr>
            <a:spLocks noGrp="1"/>
          </p:cNvSpPr>
          <p:nvPr>
            <p:ph type="ftr" sz="quarter" idx="11"/>
          </p:nvPr>
        </p:nvSpPr>
        <p:spPr/>
        <p:txBody>
          <a:bodyPr/>
          <a:lstStyle/>
          <a:p>
            <a:endParaRPr dirty="0"/>
          </a:p>
        </p:txBody>
      </p:sp>
      <p:sp>
        <p:nvSpPr>
          <p:cNvPr id="8" name="Date Placeholder 5"/>
          <p:cNvSpPr>
            <a:spLocks noGrp="1"/>
          </p:cNvSpPr>
          <p:nvPr>
            <p:ph type="dt" sz="half" idx="10"/>
          </p:nvPr>
        </p:nvSpPr>
        <p:spPr/>
        <p:txBody>
          <a:bodyPr/>
          <a:lstStyle/>
          <a:p>
            <a:fld id="{83829175-527E-46A3-863C-1BB1F163B849}" type="datetimeFigureOut">
              <a:rPr lang="en-US"/>
              <a:pPr/>
              <a:t>10/6/19</a:t>
            </a:fld>
            <a:endParaRPr dirty="0"/>
          </a:p>
        </p:txBody>
      </p:sp>
      <p:sp>
        <p:nvSpPr>
          <p:cNvPr id="10" name="Slide Number Placeholder 6"/>
          <p:cNvSpPr>
            <a:spLocks noGrp="1"/>
          </p:cNvSpPr>
          <p:nvPr>
            <p:ph type="sldNum" sz="quarter" idx="12"/>
          </p:nvPr>
        </p:nvSpPr>
        <p:spPr/>
        <p:txBody>
          <a:bodyPr/>
          <a:lstStyle/>
          <a:p>
            <a:fld id="{E5137D0E-4A4F-4307-8994-C1891D747D59}" type="slidenum">
              <a:rPr/>
              <a:pPr/>
              <a:t>‹#›</a:t>
            </a:fld>
            <a:endParaRPr dirty="0"/>
          </a:p>
        </p:txBody>
      </p:sp>
    </p:spTree>
    <p:extLst>
      <p:ext uri="{BB962C8B-B14F-4D97-AF65-F5344CB8AC3E}">
        <p14:creationId xmlns:p14="http://schemas.microsoft.com/office/powerpoint/2010/main" val="201828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6613" y="2590800"/>
            <a:ext cx="3276599" cy="1924050"/>
          </a:xfrm>
        </p:spPr>
        <p:txBody>
          <a:bodyPr anchor="b">
            <a:normAutofit/>
          </a:bodyPr>
          <a:lstStyle>
            <a:lvl1pPr algn="l">
              <a:defRPr sz="3200" b="0"/>
            </a:lvl1pPr>
          </a:lstStyle>
          <a:p>
            <a:r>
              <a:rPr lang="en-US"/>
              <a:t>Click to edit Master title style</a:t>
            </a:r>
            <a:endParaRPr/>
          </a:p>
        </p:txBody>
      </p:sp>
      <p:sp>
        <p:nvSpPr>
          <p:cNvPr id="4" name="Text Placeholder 2"/>
          <p:cNvSpPr>
            <a:spLocks noGrp="1"/>
          </p:cNvSpPr>
          <p:nvPr>
            <p:ph type="body" sz="half" idx="2"/>
          </p:nvPr>
        </p:nvSpPr>
        <p:spPr>
          <a:xfrm>
            <a:off x="836613" y="4648200"/>
            <a:ext cx="3276599" cy="1371600"/>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3"/>
          <p:cNvSpPr>
            <a:spLocks noGrp="1"/>
          </p:cNvSpPr>
          <p:nvPr>
            <p:ph type="pic" idx="1"/>
          </p:nvPr>
        </p:nvSpPr>
        <p:spPr>
          <a:xfrm>
            <a:off x="5484812" y="836610"/>
            <a:ext cx="5867401" cy="518319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dirty="0"/>
          </a:p>
        </p:txBody>
      </p:sp>
      <p:pic>
        <p:nvPicPr>
          <p:cNvPr id="9" name="Picture 4" descr="An empty placeholder to add an image. Click on the placeholder and select the image that you wish to ad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812" y="458787"/>
            <a:ext cx="6626225" cy="5938837"/>
          </a:xfrm>
          <a:prstGeom prst="rect">
            <a:avLst/>
          </a:prstGeom>
          <a:noFill/>
          <a:ln>
            <a:noFill/>
          </a:ln>
          <a:effectLst>
            <a:outerShdw blurRad="292100" algn="ctr" rotWithShape="0">
              <a:prstClr val="black">
                <a:alpha val="36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469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533400"/>
            <a:ext cx="9601200" cy="1143000"/>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522414" y="1828800"/>
            <a:ext cx="9601200" cy="4191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3"/>
          <p:cNvSpPr>
            <a:spLocks noGrp="1"/>
          </p:cNvSpPr>
          <p:nvPr>
            <p:ph type="ftr" sz="quarter" idx="3"/>
          </p:nvPr>
        </p:nvSpPr>
        <p:spPr>
          <a:xfrm>
            <a:off x="1517950" y="6172200"/>
            <a:ext cx="6862462" cy="273049"/>
          </a:xfrm>
          <a:prstGeom prst="rect">
            <a:avLst/>
          </a:prstGeom>
        </p:spPr>
        <p:txBody>
          <a:bodyPr vert="horz" lIns="91440" tIns="45720" rIns="91440" bIns="45720" rtlCol="0" anchor="ctr"/>
          <a:lstStyle>
            <a:lvl1pPr algn="l">
              <a:defRPr sz="1100">
                <a:solidFill>
                  <a:schemeClr val="tx1"/>
                </a:solidFill>
              </a:defRPr>
            </a:lvl1pPr>
          </a:lstStyle>
          <a:p>
            <a:endParaRPr lang="en-US" dirty="0"/>
          </a:p>
        </p:txBody>
      </p:sp>
      <p:sp>
        <p:nvSpPr>
          <p:cNvPr id="4" name="Date Placeholder 4"/>
          <p:cNvSpPr>
            <a:spLocks noGrp="1"/>
          </p:cNvSpPr>
          <p:nvPr>
            <p:ph type="dt" sz="half" idx="2"/>
          </p:nvPr>
        </p:nvSpPr>
        <p:spPr>
          <a:xfrm>
            <a:off x="8609012" y="6172200"/>
            <a:ext cx="1320059" cy="273049"/>
          </a:xfrm>
          <a:prstGeom prst="rect">
            <a:avLst/>
          </a:prstGeom>
        </p:spPr>
        <p:txBody>
          <a:bodyPr vert="horz" lIns="91440" tIns="45720" rIns="91440" bIns="45720" rtlCol="0" anchor="ctr"/>
          <a:lstStyle>
            <a:lvl1pPr algn="r">
              <a:defRPr sz="1100">
                <a:solidFill>
                  <a:schemeClr val="tx1"/>
                </a:solidFill>
              </a:defRPr>
            </a:lvl1pPr>
          </a:lstStyle>
          <a:p>
            <a:fld id="{83829175-527E-46A3-863C-1BB1F163B849}" type="datetimeFigureOut">
              <a:rPr lang="en-US" smtClean="0"/>
              <a:pPr/>
              <a:t>10/6/19</a:t>
            </a:fld>
            <a:endParaRPr lang="en-US" dirty="0"/>
          </a:p>
        </p:txBody>
      </p:sp>
      <p:sp>
        <p:nvSpPr>
          <p:cNvPr id="6" name="Slide Number Placeholder 5"/>
          <p:cNvSpPr>
            <a:spLocks noGrp="1"/>
          </p:cNvSpPr>
          <p:nvPr>
            <p:ph type="sldNum" sz="quarter" idx="4"/>
          </p:nvPr>
        </p:nvSpPr>
        <p:spPr>
          <a:xfrm>
            <a:off x="10133012" y="6172200"/>
            <a:ext cx="990601" cy="273049"/>
          </a:xfrm>
          <a:prstGeom prst="rect">
            <a:avLst/>
          </a:prstGeom>
        </p:spPr>
        <p:txBody>
          <a:bodyPr vert="horz" lIns="91440" tIns="45720" rIns="91440" bIns="45720" rtlCol="0" anchor="ctr"/>
          <a:lstStyle>
            <a:lvl1pPr algn="r">
              <a:defRPr sz="1100">
                <a:solidFill>
                  <a:schemeClr val="tx1"/>
                </a:solidFill>
              </a:defRPr>
            </a:lvl1p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1526050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2.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Using Social Media to Promote and Grow Your Art Program</a:t>
            </a:r>
          </a:p>
        </p:txBody>
      </p:sp>
      <p:sp>
        <p:nvSpPr>
          <p:cNvPr id="3" name="Subtitle 2"/>
          <p:cNvSpPr>
            <a:spLocks noGrp="1"/>
          </p:cNvSpPr>
          <p:nvPr>
            <p:ph type="subTitle" idx="1"/>
          </p:nvPr>
        </p:nvSpPr>
        <p:spPr/>
        <p:txBody>
          <a:bodyPr/>
          <a:lstStyle/>
          <a:p>
            <a:r>
              <a:rPr lang="en-US" dirty="0">
                <a:solidFill>
                  <a:schemeClr val="tx1">
                    <a:lumMod val="50000"/>
                  </a:schemeClr>
                </a:solidFill>
              </a:rPr>
              <a:t>Charity-Mika Woodard</a:t>
            </a:r>
          </a:p>
        </p:txBody>
      </p:sp>
    </p:spTree>
    <p:extLst>
      <p:ext uri="{BB962C8B-B14F-4D97-AF65-F5344CB8AC3E}">
        <p14:creationId xmlns:p14="http://schemas.microsoft.com/office/powerpoint/2010/main" val="45656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Branding</a:t>
            </a:r>
          </a:p>
        </p:txBody>
      </p:sp>
      <p:sp>
        <p:nvSpPr>
          <p:cNvPr id="3" name="Text Placeholder 2"/>
          <p:cNvSpPr>
            <a:spLocks noGrp="1"/>
          </p:cNvSpPr>
          <p:nvPr>
            <p:ph type="body" sz="half" idx="2"/>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455" y="416220"/>
            <a:ext cx="3412002" cy="33937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6612" y="2844850"/>
            <a:ext cx="3366935" cy="3340000"/>
          </a:xfrm>
          <a:prstGeom prst="rect">
            <a:avLst/>
          </a:prstGeom>
        </p:spPr>
      </p:pic>
    </p:spTree>
    <p:extLst>
      <p:ext uri="{BB962C8B-B14F-4D97-AF65-F5344CB8AC3E}">
        <p14:creationId xmlns:p14="http://schemas.microsoft.com/office/powerpoint/2010/main" val="25035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sure you have permission</a:t>
            </a:r>
          </a:p>
        </p:txBody>
      </p:sp>
      <p:sp>
        <p:nvSpPr>
          <p:cNvPr id="3" name="Text Placeholder 2"/>
          <p:cNvSpPr>
            <a:spLocks noGrp="1"/>
          </p:cNvSpPr>
          <p:nvPr>
            <p:ph type="body" sz="half" idx="2"/>
          </p:nvPr>
        </p:nvSpPr>
        <p:spPr/>
        <p:txBody>
          <a:bodyPr/>
          <a:lstStyle/>
          <a:p>
            <a:r>
              <a:rPr lang="en-US" dirty="0"/>
              <a:t>School Law 101</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7612" y="486901"/>
            <a:ext cx="3211512" cy="306592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2812" y="3182186"/>
            <a:ext cx="3097212" cy="2932027"/>
          </a:xfrm>
          <a:prstGeom prst="rect">
            <a:avLst/>
          </a:prstGeom>
        </p:spPr>
      </p:pic>
    </p:spTree>
    <p:extLst>
      <p:ext uri="{BB962C8B-B14F-4D97-AF65-F5344CB8AC3E}">
        <p14:creationId xmlns:p14="http://schemas.microsoft.com/office/powerpoint/2010/main" val="214090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12" y="533400"/>
            <a:ext cx="2982912" cy="27959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1812" y="586183"/>
            <a:ext cx="2881513" cy="2743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8012" y="637932"/>
            <a:ext cx="2667000" cy="265600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3012" y="3733800"/>
            <a:ext cx="2779712" cy="264258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9212" y="3669089"/>
            <a:ext cx="2563812" cy="2772001"/>
          </a:xfrm>
          <a:prstGeom prst="rect">
            <a:avLst/>
          </a:prstGeom>
        </p:spPr>
      </p:pic>
    </p:spTree>
    <p:extLst>
      <p:ext uri="{BB962C8B-B14F-4D97-AF65-F5344CB8AC3E}">
        <p14:creationId xmlns:p14="http://schemas.microsoft.com/office/powerpoint/2010/main" val="210529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an audience</a:t>
            </a:r>
          </a:p>
        </p:txBody>
      </p:sp>
      <p:sp>
        <p:nvSpPr>
          <p:cNvPr id="3" name="Text Placeholder 2"/>
          <p:cNvSpPr>
            <a:spLocks noGrp="1"/>
          </p:cNvSpPr>
          <p:nvPr>
            <p:ph type="body" sz="half" idx="2"/>
          </p:nvPr>
        </p:nvSpPr>
        <p:spPr/>
        <p:txBody>
          <a:bodyPr/>
          <a:lstStyle/>
          <a:p>
            <a:r>
              <a:rPr lang="en-US" dirty="0"/>
              <a:t>What is a hashtag?</a:t>
            </a:r>
          </a:p>
        </p:txBody>
      </p:sp>
      <p:pic>
        <p:nvPicPr>
          <p:cNvPr id="5" name="Picture 4"/>
          <p:cNvPicPr>
            <a:picLocks noChangeAspect="1"/>
          </p:cNvPicPr>
          <p:nvPr/>
        </p:nvPicPr>
        <p:blipFill>
          <a:blip r:embed="rId3"/>
          <a:stretch>
            <a:fillRect/>
          </a:stretch>
        </p:blipFill>
        <p:spPr>
          <a:xfrm>
            <a:off x="5637212" y="533401"/>
            <a:ext cx="4916805" cy="3276600"/>
          </a:xfrm>
          <a:prstGeom prst="rect">
            <a:avLst/>
          </a:prstGeom>
        </p:spPr>
      </p:pic>
      <p:sp>
        <p:nvSpPr>
          <p:cNvPr id="6" name="TextBox 5"/>
          <p:cNvSpPr txBox="1"/>
          <p:nvPr/>
        </p:nvSpPr>
        <p:spPr>
          <a:xfrm>
            <a:off x="5408612" y="4514850"/>
            <a:ext cx="5715000" cy="2031325"/>
          </a:xfrm>
          <a:prstGeom prst="rect">
            <a:avLst/>
          </a:prstGeom>
          <a:noFill/>
        </p:spPr>
        <p:txBody>
          <a:bodyPr wrap="square" rtlCol="0">
            <a:spAutoFit/>
          </a:bodyPr>
          <a:lstStyle/>
          <a:p>
            <a:r>
              <a:rPr lang="en-US" dirty="0" err="1"/>
              <a:t>Artteacher</a:t>
            </a:r>
            <a:endParaRPr lang="en-US" dirty="0"/>
          </a:p>
          <a:p>
            <a:r>
              <a:rPr lang="en-US" dirty="0" err="1"/>
              <a:t>Artteacherlife</a:t>
            </a:r>
            <a:endParaRPr lang="en-US" dirty="0"/>
          </a:p>
          <a:p>
            <a:r>
              <a:rPr lang="en-US" dirty="0" err="1"/>
              <a:t>Arteducation</a:t>
            </a:r>
            <a:endParaRPr lang="en-US" dirty="0"/>
          </a:p>
          <a:p>
            <a:r>
              <a:rPr lang="en-US" dirty="0" err="1"/>
              <a:t>Artteachersofinstagram</a:t>
            </a:r>
            <a:endParaRPr lang="en-US" dirty="0"/>
          </a:p>
          <a:p>
            <a:r>
              <a:rPr lang="en-US" dirty="0" err="1"/>
              <a:t>Elementaryart</a:t>
            </a:r>
            <a:endParaRPr lang="en-US" dirty="0"/>
          </a:p>
          <a:p>
            <a:r>
              <a:rPr lang="en-US" dirty="0"/>
              <a:t>Classroom</a:t>
            </a:r>
          </a:p>
          <a:p>
            <a:endParaRPr lang="en-US" dirty="0"/>
          </a:p>
        </p:txBody>
      </p:sp>
    </p:spTree>
    <p:extLst>
      <p:ext uri="{BB962C8B-B14F-4D97-AF65-F5344CB8AC3E}">
        <p14:creationId xmlns:p14="http://schemas.microsoft.com/office/powerpoint/2010/main" val="22414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Post?</a:t>
            </a:r>
          </a:p>
        </p:txBody>
      </p:sp>
      <p:sp>
        <p:nvSpPr>
          <p:cNvPr id="3" name="Text Placeholder 2"/>
          <p:cNvSpPr>
            <a:spLocks noGrp="1"/>
          </p:cNvSpPr>
          <p:nvPr>
            <p:ph type="body" sz="half" idx="2"/>
          </p:nvPr>
        </p:nvSpPr>
        <p:spPr/>
        <p:txBody>
          <a:bodyPr/>
          <a:lstStyle/>
          <a:p>
            <a:endParaRPr lang="en-US" dirty="0"/>
          </a:p>
        </p:txBody>
      </p:sp>
      <p:pic>
        <p:nvPicPr>
          <p:cNvPr id="5" name="Picture 4">
            <a:extLst>
              <a:ext uri="{FF2B5EF4-FFF2-40B4-BE49-F238E27FC236}">
                <a16:creationId xmlns:a16="http://schemas.microsoft.com/office/drawing/2014/main" id="{8E269C76-0368-DA4C-A952-93276C355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7311" y="0"/>
            <a:ext cx="3124200" cy="7810500"/>
          </a:xfrm>
          <a:prstGeom prst="rect">
            <a:avLst/>
          </a:prstGeom>
        </p:spPr>
      </p:pic>
    </p:spTree>
    <p:extLst>
      <p:ext uri="{BB962C8B-B14F-4D97-AF65-F5344CB8AC3E}">
        <p14:creationId xmlns:p14="http://schemas.microsoft.com/office/powerpoint/2010/main" val="27015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507" y="228600"/>
            <a:ext cx="6096000" cy="11543488"/>
          </a:xfrm>
          <a:prstGeom prst="rect">
            <a:avLst/>
          </a:prstGeom>
        </p:spPr>
      </p:pic>
      <p:pic>
        <p:nvPicPr>
          <p:cNvPr id="6" name="Picture 5">
            <a:extLst>
              <a:ext uri="{FF2B5EF4-FFF2-40B4-BE49-F238E27FC236}">
                <a16:creationId xmlns:a16="http://schemas.microsoft.com/office/drawing/2014/main" id="{51C0D318-3D9F-FC47-8721-7FC8EA53B7D1}"/>
              </a:ext>
            </a:extLst>
          </p:cNvPr>
          <p:cNvPicPr>
            <a:picLocks noChangeAspect="1"/>
          </p:cNvPicPr>
          <p:nvPr/>
        </p:nvPicPr>
        <p:blipFill>
          <a:blip r:embed="rId2"/>
          <a:stretch>
            <a:fillRect/>
          </a:stretch>
        </p:blipFill>
        <p:spPr>
          <a:xfrm>
            <a:off x="6279860" y="-4709040"/>
            <a:ext cx="6096000" cy="11543488"/>
          </a:xfrm>
          <a:prstGeom prst="rect">
            <a:avLst/>
          </a:prstGeom>
        </p:spPr>
      </p:pic>
    </p:spTree>
    <p:extLst>
      <p:ext uri="{BB962C8B-B14F-4D97-AF65-F5344CB8AC3E}">
        <p14:creationId xmlns:p14="http://schemas.microsoft.com/office/powerpoint/2010/main" val="93532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601200" cy="1143000"/>
          </a:xfrm>
          <a:prstGeom prst="rect">
            <a:avLst/>
          </a:prstGeom>
        </p:spPr>
        <p:txBody>
          <a:bodyPr anchor="b">
            <a:normAutofit/>
          </a:bodyPr>
          <a:lstStyle/>
          <a:p>
            <a:r>
              <a:rPr lang="en-US" dirty="0"/>
              <a:t>Be a good advocate</a:t>
            </a:r>
          </a:p>
        </p:txBody>
      </p:sp>
      <p:pic>
        <p:nvPicPr>
          <p:cNvPr id="5" name="Picture 4"/>
          <p:cNvPicPr>
            <a:picLocks noChangeAspect="1"/>
          </p:cNvPicPr>
          <p:nvPr/>
        </p:nvPicPr>
        <p:blipFill>
          <a:blip r:embed="rId4"/>
          <a:stretch>
            <a:fillRect/>
          </a:stretch>
        </p:blipFill>
        <p:spPr>
          <a:xfrm>
            <a:off x="4227514" y="1828800"/>
            <a:ext cx="4191000" cy="4191000"/>
          </a:xfrm>
          <a:prstGeom prst="rect">
            <a:avLst/>
          </a:prstGeom>
          <a:noFill/>
        </p:spPr>
      </p:pic>
    </p:spTree>
    <p:extLst>
      <p:ext uri="{BB962C8B-B14F-4D97-AF65-F5344CB8AC3E}">
        <p14:creationId xmlns:p14="http://schemas.microsoft.com/office/powerpoint/2010/main" val="96530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449185-5C45-6049-B740-7A5B536FBDB6}"/>
              </a:ext>
            </a:extLst>
          </p:cNvPr>
          <p:cNvSpPr>
            <a:spLocks noGrp="1"/>
          </p:cNvSpPr>
          <p:nvPr>
            <p:ph type="ctrTitle"/>
          </p:nvPr>
        </p:nvSpPr>
        <p:spPr>
          <a:xfrm>
            <a:off x="1522413" y="838200"/>
            <a:ext cx="9144000" cy="3505200"/>
          </a:xfrm>
          <a:prstGeom prst="rect">
            <a:avLst/>
          </a:prstGeom>
        </p:spPr>
        <p:txBody>
          <a:bodyPr anchor="b">
            <a:normAutofit/>
          </a:bodyPr>
          <a:lstStyle/>
          <a:p>
            <a:r>
              <a:rPr lang="en-US" dirty="0"/>
              <a:t>Be a Good Advocate on Social Media</a:t>
            </a:r>
          </a:p>
        </p:txBody>
      </p:sp>
      <p:sp>
        <p:nvSpPr>
          <p:cNvPr id="8" name="Content Placeholder 7">
            <a:extLst>
              <a:ext uri="{FF2B5EF4-FFF2-40B4-BE49-F238E27FC236}">
                <a16:creationId xmlns:a16="http://schemas.microsoft.com/office/drawing/2014/main" id="{7A12386B-7609-7348-BE9F-9B9B1D00326B}"/>
              </a:ext>
            </a:extLst>
          </p:cNvPr>
          <p:cNvSpPr>
            <a:spLocks noGrp="1"/>
          </p:cNvSpPr>
          <p:nvPr>
            <p:ph type="subTitle" idx="1"/>
          </p:nvPr>
        </p:nvSpPr>
        <p:spPr>
          <a:xfrm>
            <a:off x="2436812" y="4648200"/>
            <a:ext cx="8229600" cy="1981200"/>
          </a:xfrm>
          <a:prstGeom prst="rect">
            <a:avLst/>
          </a:prstGeom>
        </p:spPr>
        <p:txBody>
          <a:bodyPr>
            <a:normAutofit/>
          </a:bodyPr>
          <a:lstStyle/>
          <a:p>
            <a:pPr>
              <a:spcAft>
                <a:spcPts val="600"/>
              </a:spcAft>
            </a:pPr>
            <a:r>
              <a:rPr lang="en-US" sz="2000" b="1" dirty="0"/>
              <a:t>Promote the art and art events in your local community</a:t>
            </a:r>
          </a:p>
          <a:p>
            <a:pPr>
              <a:spcAft>
                <a:spcPts val="600"/>
              </a:spcAft>
            </a:pPr>
            <a:r>
              <a:rPr lang="en-US" sz="2000" b="1" dirty="0"/>
              <a:t>Highlight your students’ art within the school</a:t>
            </a:r>
          </a:p>
          <a:p>
            <a:pPr>
              <a:spcAft>
                <a:spcPts val="600"/>
              </a:spcAft>
            </a:pPr>
            <a:r>
              <a:rPr lang="en-US" sz="2000" b="1" dirty="0"/>
              <a:t>Talk about legislation that effects your discipline</a:t>
            </a:r>
          </a:p>
          <a:p>
            <a:pPr>
              <a:spcAft>
                <a:spcPts val="600"/>
              </a:spcAft>
            </a:pPr>
            <a:r>
              <a:rPr lang="en-US" sz="2000" b="1" dirty="0"/>
              <a:t>Give resources to help empower others</a:t>
            </a:r>
          </a:p>
          <a:p>
            <a:pPr>
              <a:spcAft>
                <a:spcPts val="600"/>
              </a:spcAft>
            </a:pPr>
            <a:endParaRPr lang="en-US" sz="1700" b="1" dirty="0"/>
          </a:p>
        </p:txBody>
      </p:sp>
    </p:spTree>
    <p:extLst>
      <p:ext uri="{BB962C8B-B14F-4D97-AF65-F5344CB8AC3E}">
        <p14:creationId xmlns:p14="http://schemas.microsoft.com/office/powerpoint/2010/main" val="2588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601200" cy="1143000"/>
          </a:xfrm>
          <a:prstGeom prst="rect">
            <a:avLst/>
          </a:prstGeom>
        </p:spPr>
        <p:txBody>
          <a:bodyPr anchor="b">
            <a:normAutofit/>
          </a:bodyPr>
          <a:lstStyle/>
          <a:p>
            <a:r>
              <a:rPr lang="en-US" dirty="0"/>
              <a:t>Take a break</a:t>
            </a:r>
          </a:p>
        </p:txBody>
      </p:sp>
      <p:pic>
        <p:nvPicPr>
          <p:cNvPr id="5" name="Content Placeholder 4">
            <a:extLst>
              <a:ext uri="{FF2B5EF4-FFF2-40B4-BE49-F238E27FC236}">
                <a16:creationId xmlns:a16="http://schemas.microsoft.com/office/drawing/2014/main" id="{5DA8A9E0-5131-634D-9B34-4CA42AB040FB}"/>
              </a:ext>
            </a:extLst>
          </p:cNvPr>
          <p:cNvPicPr>
            <a:picLocks noGrp="1" noChangeAspect="1"/>
          </p:cNvPicPr>
          <p:nvPr>
            <p:ph sz="half" idx="1"/>
          </p:nvPr>
        </p:nvPicPr>
        <p:blipFill rotWithShape="1">
          <a:blip r:embed="rId4"/>
          <a:srcRect r="26018" b="2"/>
          <a:stretch/>
        </p:blipFill>
        <p:spPr>
          <a:xfrm>
            <a:off x="1522414" y="1828800"/>
            <a:ext cx="4645152" cy="4191000"/>
          </a:xfrm>
          <a:prstGeom prst="rect">
            <a:avLst/>
          </a:prstGeom>
          <a:noFill/>
        </p:spPr>
      </p:pic>
      <p:sp>
        <p:nvSpPr>
          <p:cNvPr id="4" name="Content Placeholder 3"/>
          <p:cNvSpPr>
            <a:spLocks noGrp="1"/>
          </p:cNvSpPr>
          <p:nvPr>
            <p:ph sz="half" idx="2"/>
          </p:nvPr>
        </p:nvSpPr>
        <p:spPr>
          <a:xfrm>
            <a:off x="6475412" y="1828800"/>
            <a:ext cx="4648201" cy="4191000"/>
          </a:xfrm>
          <a:prstGeom prst="rect">
            <a:avLst/>
          </a:prstGeom>
        </p:spPr>
        <p:txBody>
          <a:bodyPr>
            <a:normAutofit/>
          </a:bodyPr>
          <a:lstStyle/>
          <a:p>
            <a:r>
              <a:rPr lang="en-US" sz="1600"/>
              <a:t>Social Media is the highlight reel of people’s life it is not the reality.</a:t>
            </a:r>
          </a:p>
          <a:p>
            <a:r>
              <a:rPr lang="en-US" sz="1600"/>
              <a:t>Nobody’s 24/7 day looks as glorious as an Instagram day.</a:t>
            </a:r>
          </a:p>
          <a:p>
            <a:r>
              <a:rPr lang="en-US" sz="1600"/>
              <a:t>If you start comparing yourself to what you are seeing on social media, and are experiencing </a:t>
            </a:r>
            <a:r>
              <a:rPr lang="en-US" sz="1600" u="sng"/>
              <a:t>frustration</a:t>
            </a:r>
            <a:r>
              <a:rPr lang="en-US" sz="1600"/>
              <a:t> instead of </a:t>
            </a:r>
            <a:r>
              <a:rPr lang="en-US" sz="1600" u="sng"/>
              <a:t>inspiration</a:t>
            </a:r>
            <a:r>
              <a:rPr lang="en-US" sz="1600"/>
              <a:t> it is time for a break.</a:t>
            </a:r>
          </a:p>
          <a:p>
            <a:r>
              <a:rPr lang="en-US" sz="1600"/>
              <a:t>The truth is social media will be there when you get done with a little break or breathing room.  I have a friend who said, “If it didn’t happen on FB it didn’t happen”  That is not true.  Lots of things happen in the real world and there are no videos, pictures, or life changing posts.</a:t>
            </a:r>
          </a:p>
          <a:p>
            <a:endParaRPr lang="en-US" sz="1600"/>
          </a:p>
        </p:txBody>
      </p:sp>
    </p:spTree>
    <p:extLst>
      <p:ext uri="{BB962C8B-B14F-4D97-AF65-F5344CB8AC3E}">
        <p14:creationId xmlns:p14="http://schemas.microsoft.com/office/powerpoint/2010/main" val="118761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2" y="3276600"/>
            <a:ext cx="10210798" cy="2819400"/>
          </a:xfrm>
        </p:spPr>
        <p:txBody>
          <a:bodyPr/>
          <a:lstStyle/>
          <a:p>
            <a:r>
              <a:rPr lang="en-US" sz="4800" dirty="0"/>
              <a:t>Charity-Mika Woodard</a:t>
            </a:r>
            <a:br>
              <a:rPr lang="en-US" sz="4800" dirty="0"/>
            </a:br>
            <a:r>
              <a:rPr lang="en-US" sz="4800" dirty="0"/>
              <a:t>Pittsburg State University</a:t>
            </a:r>
            <a:br>
              <a:rPr lang="en-US" sz="4800" dirty="0"/>
            </a:br>
            <a:br>
              <a:rPr lang="en-US" sz="4800" dirty="0"/>
            </a:br>
            <a:r>
              <a:rPr lang="en-US" sz="4000" dirty="0"/>
              <a:t>Instagram: </a:t>
            </a:r>
            <a:r>
              <a:rPr lang="en-US" sz="4000" dirty="0" err="1"/>
              <a:t>charitymika</a:t>
            </a:r>
            <a:br>
              <a:rPr lang="en-US" sz="4000" dirty="0"/>
            </a:br>
            <a:r>
              <a:rPr lang="en-US" sz="4000" dirty="0"/>
              <a:t>Website: </a:t>
            </a:r>
            <a:r>
              <a:rPr lang="en-US" sz="4000" dirty="0" err="1"/>
              <a:t>www.charitymika.com</a:t>
            </a:r>
            <a:br>
              <a:rPr lang="en-US" sz="4000" dirty="0"/>
            </a:br>
            <a:r>
              <a:rPr lang="en-US" sz="4000" dirty="0"/>
              <a:t>YouTube: Charity-Mika Woodard</a:t>
            </a:r>
            <a:br>
              <a:rPr lang="en-US" sz="4000" dirty="0"/>
            </a:br>
            <a:r>
              <a:rPr lang="en-US" sz="4000" dirty="0"/>
              <a:t>Facebook: Charity-Mika Woodard</a:t>
            </a:r>
          </a:p>
        </p:txBody>
      </p:sp>
    </p:spTree>
    <p:extLst>
      <p:ext uri="{BB962C8B-B14F-4D97-AF65-F5344CB8AC3E}">
        <p14:creationId xmlns:p14="http://schemas.microsoft.com/office/powerpoint/2010/main" val="16596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use Social Media</a:t>
            </a:r>
          </a:p>
        </p:txBody>
      </p:sp>
      <p:sp>
        <p:nvSpPr>
          <p:cNvPr id="3" name="Content Placeholder 2"/>
          <p:cNvSpPr>
            <a:spLocks noGrp="1"/>
          </p:cNvSpPr>
          <p:nvPr>
            <p:ph idx="1"/>
          </p:nvPr>
        </p:nvSpPr>
        <p:spPr/>
        <p:txBody>
          <a:bodyPr/>
          <a:lstStyle/>
          <a:p>
            <a:r>
              <a:rPr lang="en-US" dirty="0"/>
              <a:t>Stay connected to other art teachers</a:t>
            </a:r>
          </a:p>
          <a:p>
            <a:r>
              <a:rPr lang="en-US" dirty="0"/>
              <a:t>Share the value of Art Education showing that it is a value to the students, the school, and the community.</a:t>
            </a:r>
          </a:p>
          <a:p>
            <a:r>
              <a:rPr lang="en-US" dirty="0"/>
              <a:t>Be joyful about your job- this noble profession</a:t>
            </a:r>
          </a:p>
          <a:p>
            <a:r>
              <a:rPr lang="en-US" dirty="0"/>
              <a:t>Share and stay connected with parents </a:t>
            </a:r>
          </a:p>
          <a:p>
            <a:r>
              <a:rPr lang="en-US" dirty="0"/>
              <a:t>Be a good advocate for the arts</a:t>
            </a:r>
          </a:p>
        </p:txBody>
      </p:sp>
    </p:spTree>
    <p:extLst>
      <p:ext uri="{BB962C8B-B14F-4D97-AF65-F5344CB8AC3E}">
        <p14:creationId xmlns:p14="http://schemas.microsoft.com/office/powerpoint/2010/main" val="5527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6613" y="2590800"/>
            <a:ext cx="3276599" cy="1924050"/>
          </a:xfrm>
          <a:prstGeom prst="rect">
            <a:avLst/>
          </a:prstGeom>
        </p:spPr>
        <p:txBody>
          <a:bodyPr anchor="b">
            <a:normAutofit/>
          </a:bodyPr>
          <a:lstStyle/>
          <a:p>
            <a:r>
              <a:rPr lang="en-US" dirty="0"/>
              <a:t>Platforms</a:t>
            </a:r>
          </a:p>
        </p:txBody>
      </p:sp>
      <p:sp>
        <p:nvSpPr>
          <p:cNvPr id="3" name="Text Placeholder 2"/>
          <p:cNvSpPr>
            <a:spLocks noGrp="1"/>
          </p:cNvSpPr>
          <p:nvPr>
            <p:ph type="body" sz="half" idx="2"/>
          </p:nvPr>
        </p:nvSpPr>
        <p:spPr>
          <a:xfrm>
            <a:off x="836613" y="4648200"/>
            <a:ext cx="3276599" cy="1371600"/>
          </a:xfrm>
          <a:prstGeom prst="rect">
            <a:avLst/>
          </a:prstGeom>
        </p:spPr>
        <p:txBody>
          <a:bodyPr>
            <a:normAutofit/>
          </a:bodyPr>
          <a:lstStyle/>
          <a:p>
            <a:r>
              <a:rPr lang="en-US" dirty="0"/>
              <a:t>Pick your social media site</a:t>
            </a:r>
          </a:p>
        </p:txBody>
      </p:sp>
      <p:pic>
        <p:nvPicPr>
          <p:cNvPr id="6" name="Picture 5"/>
          <p:cNvPicPr>
            <a:picLocks noChangeAspect="1"/>
          </p:cNvPicPr>
          <p:nvPr/>
        </p:nvPicPr>
        <p:blipFill>
          <a:blip r:embed="rId4"/>
          <a:stretch>
            <a:fillRect/>
          </a:stretch>
        </p:blipFill>
        <p:spPr>
          <a:xfrm>
            <a:off x="5697678" y="836610"/>
            <a:ext cx="5441669" cy="5183190"/>
          </a:xfrm>
          <a:prstGeom prst="rect">
            <a:avLst/>
          </a:prstGeom>
          <a:noFill/>
        </p:spPr>
      </p:pic>
    </p:spTree>
    <p:extLst>
      <p:ext uri="{BB962C8B-B14F-4D97-AF65-F5344CB8AC3E}">
        <p14:creationId xmlns:p14="http://schemas.microsoft.com/office/powerpoint/2010/main" val="125522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4A31-7619-6B49-A6A3-308A4548C1BD}"/>
              </a:ext>
            </a:extLst>
          </p:cNvPr>
          <p:cNvSpPr>
            <a:spLocks noGrp="1"/>
          </p:cNvSpPr>
          <p:nvPr>
            <p:ph type="title"/>
          </p:nvPr>
        </p:nvSpPr>
        <p:spPr/>
        <p:txBody>
          <a:bodyPr/>
          <a:lstStyle/>
          <a:p>
            <a:r>
              <a:rPr lang="en-US" dirty="0"/>
              <a:t>Facebook</a:t>
            </a:r>
          </a:p>
        </p:txBody>
      </p:sp>
      <p:sp>
        <p:nvSpPr>
          <p:cNvPr id="3" name="Text Placeholder 2">
            <a:extLst>
              <a:ext uri="{FF2B5EF4-FFF2-40B4-BE49-F238E27FC236}">
                <a16:creationId xmlns:a16="http://schemas.microsoft.com/office/drawing/2014/main" id="{01098547-63C8-8D4D-B744-98BE7B69E467}"/>
              </a:ext>
            </a:extLst>
          </p:cNvPr>
          <p:cNvSpPr>
            <a:spLocks noGrp="1"/>
          </p:cNvSpPr>
          <p:nvPr>
            <p:ph type="body" sz="half" idx="2"/>
          </p:nvPr>
        </p:nvSpPr>
        <p:spPr/>
        <p:txBody>
          <a:bodyPr/>
          <a:lstStyle/>
          <a:p>
            <a:endParaRPr lang="en-US"/>
          </a:p>
        </p:txBody>
      </p:sp>
      <p:sp>
        <p:nvSpPr>
          <p:cNvPr id="4" name="Content Placeholder 3">
            <a:extLst>
              <a:ext uri="{FF2B5EF4-FFF2-40B4-BE49-F238E27FC236}">
                <a16:creationId xmlns:a16="http://schemas.microsoft.com/office/drawing/2014/main" id="{805E9B0D-7E6A-4842-B8F1-1FC48492C76F}"/>
              </a:ext>
            </a:extLst>
          </p:cNvPr>
          <p:cNvSpPr>
            <a:spLocks noGrp="1"/>
          </p:cNvSpPr>
          <p:nvPr>
            <p:ph idx="1"/>
          </p:nvPr>
        </p:nvSpPr>
        <p:spPr/>
        <p:txBody>
          <a:bodyPr/>
          <a:lstStyle/>
          <a:p>
            <a:r>
              <a:rPr lang="en-US" dirty="0"/>
              <a:t>79% of adults use Facebook (</a:t>
            </a:r>
            <a:r>
              <a:rPr lang="en-US" dirty="0" err="1"/>
              <a:t>SproutSocial</a:t>
            </a:r>
            <a:r>
              <a:rPr lang="en-US" dirty="0"/>
              <a:t>, 2019)</a:t>
            </a:r>
          </a:p>
          <a:p>
            <a:r>
              <a:rPr lang="en-US" dirty="0"/>
              <a:t>2.32 billion people and businesses on Facebook in 2018.  that is the same as ¼ of the world’s population (Facebook, 2018)</a:t>
            </a:r>
          </a:p>
          <a:p>
            <a:r>
              <a:rPr lang="en-US" dirty="0"/>
              <a:t>Think of it as the new “Address Book” or online “Yellow Pages”</a:t>
            </a:r>
          </a:p>
          <a:p>
            <a:r>
              <a:rPr lang="en-US" dirty="0"/>
              <a:t>Highlights everyone’s email address, birthdays, and life events</a:t>
            </a:r>
          </a:p>
          <a:p>
            <a:r>
              <a:rPr lang="en-US" dirty="0"/>
              <a:t>Great first place people look for businesses, people, community events, and schools</a:t>
            </a:r>
          </a:p>
          <a:p>
            <a:r>
              <a:rPr lang="en-US" dirty="0"/>
              <a:t>Everyone and every company is on Facebook so it lacks cool appeal</a:t>
            </a:r>
          </a:p>
          <a:p>
            <a:r>
              <a:rPr lang="en-US" dirty="0"/>
              <a:t>Highly saturated with brands and ads</a:t>
            </a:r>
          </a:p>
        </p:txBody>
      </p:sp>
    </p:spTree>
    <p:extLst>
      <p:ext uri="{BB962C8B-B14F-4D97-AF65-F5344CB8AC3E}">
        <p14:creationId xmlns:p14="http://schemas.microsoft.com/office/powerpoint/2010/main" val="102627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E1EB-4AFB-4F4A-AFEF-049F2EA8C848}"/>
              </a:ext>
            </a:extLst>
          </p:cNvPr>
          <p:cNvSpPr>
            <a:spLocks noGrp="1"/>
          </p:cNvSpPr>
          <p:nvPr>
            <p:ph type="title"/>
          </p:nvPr>
        </p:nvSpPr>
        <p:spPr/>
        <p:txBody>
          <a:bodyPr/>
          <a:lstStyle/>
          <a:p>
            <a:r>
              <a:rPr lang="en-US" dirty="0"/>
              <a:t>Instagram</a:t>
            </a:r>
          </a:p>
        </p:txBody>
      </p:sp>
      <p:sp>
        <p:nvSpPr>
          <p:cNvPr id="3" name="Text Placeholder 2">
            <a:extLst>
              <a:ext uri="{FF2B5EF4-FFF2-40B4-BE49-F238E27FC236}">
                <a16:creationId xmlns:a16="http://schemas.microsoft.com/office/drawing/2014/main" id="{531EEAA7-8DBE-7E4A-90BB-CFC0343C551A}"/>
              </a:ext>
            </a:extLst>
          </p:cNvPr>
          <p:cNvSpPr>
            <a:spLocks noGrp="1"/>
          </p:cNvSpPr>
          <p:nvPr>
            <p:ph type="body" sz="half" idx="2"/>
          </p:nvPr>
        </p:nvSpPr>
        <p:spPr/>
        <p:txBody>
          <a:bodyPr/>
          <a:lstStyle/>
          <a:p>
            <a:endParaRPr lang="en-US"/>
          </a:p>
        </p:txBody>
      </p:sp>
      <p:sp>
        <p:nvSpPr>
          <p:cNvPr id="4" name="Content Placeholder 3">
            <a:extLst>
              <a:ext uri="{FF2B5EF4-FFF2-40B4-BE49-F238E27FC236}">
                <a16:creationId xmlns:a16="http://schemas.microsoft.com/office/drawing/2014/main" id="{A8960B39-CC37-1D49-BA4A-0D49000D7989}"/>
              </a:ext>
            </a:extLst>
          </p:cNvPr>
          <p:cNvSpPr>
            <a:spLocks noGrp="1"/>
          </p:cNvSpPr>
          <p:nvPr>
            <p:ph idx="1"/>
          </p:nvPr>
        </p:nvSpPr>
        <p:spPr/>
        <p:txBody>
          <a:bodyPr/>
          <a:lstStyle/>
          <a:p>
            <a:r>
              <a:rPr lang="en-US" dirty="0"/>
              <a:t>32% of adults use Instagram (</a:t>
            </a:r>
            <a:r>
              <a:rPr lang="en-US" dirty="0" err="1"/>
              <a:t>SproutSocial</a:t>
            </a:r>
            <a:r>
              <a:rPr lang="en-US" dirty="0"/>
              <a:t>, 2019)</a:t>
            </a:r>
          </a:p>
          <a:p>
            <a:r>
              <a:rPr lang="en-US" dirty="0"/>
              <a:t>500 daily active users and continuing to grow (Instagram, 2018)</a:t>
            </a:r>
          </a:p>
          <a:p>
            <a:r>
              <a:rPr lang="en-US" dirty="0"/>
              <a:t>Visual format</a:t>
            </a:r>
          </a:p>
          <a:p>
            <a:r>
              <a:rPr lang="en-US" dirty="0"/>
              <a:t>Allows you to take and share photos instantly, add captions on images and other viewers can comment</a:t>
            </a:r>
          </a:p>
          <a:p>
            <a:r>
              <a:rPr lang="en-US" dirty="0"/>
              <a:t>Easy scrolling through beautiful and eye catching photography</a:t>
            </a:r>
          </a:p>
          <a:p>
            <a:r>
              <a:rPr lang="en-US" dirty="0"/>
              <a:t>Photo editing tools are built in</a:t>
            </a:r>
          </a:p>
          <a:p>
            <a:r>
              <a:rPr lang="en-US" dirty="0"/>
              <a:t>One picture needs to tell the story</a:t>
            </a:r>
          </a:p>
          <a:p>
            <a:endParaRPr lang="en-US" dirty="0"/>
          </a:p>
        </p:txBody>
      </p:sp>
    </p:spTree>
    <p:extLst>
      <p:ext uri="{BB962C8B-B14F-4D97-AF65-F5344CB8AC3E}">
        <p14:creationId xmlns:p14="http://schemas.microsoft.com/office/powerpoint/2010/main" val="1830562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5188-48D3-564C-82F8-150A530E46E5}"/>
              </a:ext>
            </a:extLst>
          </p:cNvPr>
          <p:cNvSpPr>
            <a:spLocks noGrp="1"/>
          </p:cNvSpPr>
          <p:nvPr>
            <p:ph type="title"/>
          </p:nvPr>
        </p:nvSpPr>
        <p:spPr/>
        <p:txBody>
          <a:bodyPr/>
          <a:lstStyle/>
          <a:p>
            <a:r>
              <a:rPr lang="en-US" dirty="0"/>
              <a:t>Pinterest</a:t>
            </a:r>
          </a:p>
        </p:txBody>
      </p:sp>
      <p:sp>
        <p:nvSpPr>
          <p:cNvPr id="3" name="Text Placeholder 2">
            <a:extLst>
              <a:ext uri="{FF2B5EF4-FFF2-40B4-BE49-F238E27FC236}">
                <a16:creationId xmlns:a16="http://schemas.microsoft.com/office/drawing/2014/main" id="{2E2C4D80-AA3C-9443-8E45-6818336E97F7}"/>
              </a:ext>
            </a:extLst>
          </p:cNvPr>
          <p:cNvSpPr>
            <a:spLocks noGrp="1"/>
          </p:cNvSpPr>
          <p:nvPr>
            <p:ph type="body" sz="half" idx="2"/>
          </p:nvPr>
        </p:nvSpPr>
        <p:spPr/>
        <p:txBody>
          <a:bodyPr/>
          <a:lstStyle/>
          <a:p>
            <a:endParaRPr lang="en-US" dirty="0"/>
          </a:p>
        </p:txBody>
      </p:sp>
      <p:sp>
        <p:nvSpPr>
          <p:cNvPr id="4" name="Content Placeholder 3">
            <a:extLst>
              <a:ext uri="{FF2B5EF4-FFF2-40B4-BE49-F238E27FC236}">
                <a16:creationId xmlns:a16="http://schemas.microsoft.com/office/drawing/2014/main" id="{3F42B5CE-5250-174C-8728-920FF80934B6}"/>
              </a:ext>
            </a:extLst>
          </p:cNvPr>
          <p:cNvSpPr>
            <a:spLocks noGrp="1"/>
          </p:cNvSpPr>
          <p:nvPr>
            <p:ph idx="1"/>
          </p:nvPr>
        </p:nvSpPr>
        <p:spPr>
          <a:xfrm>
            <a:off x="4989513" y="457200"/>
            <a:ext cx="6172201" cy="6019800"/>
          </a:xfrm>
        </p:spPr>
        <p:txBody>
          <a:bodyPr/>
          <a:lstStyle/>
          <a:p>
            <a:r>
              <a:rPr lang="en-US" dirty="0"/>
              <a:t>31% of adults use Pinterest (</a:t>
            </a:r>
            <a:r>
              <a:rPr lang="en-US" dirty="0" err="1"/>
              <a:t>SproutSocial</a:t>
            </a:r>
            <a:r>
              <a:rPr lang="en-US" dirty="0"/>
              <a:t>, 2019)</a:t>
            </a:r>
          </a:p>
          <a:p>
            <a:r>
              <a:rPr lang="en-US" dirty="0"/>
              <a:t>1.25 million people use Pinterest every month (Pinterest, 2018)</a:t>
            </a:r>
          </a:p>
          <a:p>
            <a:r>
              <a:rPr lang="en-US" dirty="0"/>
              <a:t>Visual format</a:t>
            </a:r>
          </a:p>
          <a:p>
            <a:r>
              <a:rPr lang="en-US" dirty="0"/>
              <a:t>In real life you might of cut a recipe, outfit inspiration, or decorating aspiration from a magazine and pined it with a thumbtack on a bulletin board, this is the online version of that board</a:t>
            </a:r>
          </a:p>
          <a:p>
            <a:r>
              <a:rPr lang="en-US" dirty="0"/>
              <a:t>You can create different boards to organize your ideas</a:t>
            </a:r>
          </a:p>
          <a:p>
            <a:r>
              <a:rPr lang="en-US" dirty="0"/>
              <a:t>Great to find ideas and inspiration</a:t>
            </a:r>
          </a:p>
          <a:p>
            <a:r>
              <a:rPr lang="en-US" dirty="0"/>
              <a:t>Very little social interaction</a:t>
            </a:r>
          </a:p>
          <a:p>
            <a:r>
              <a:rPr lang="en-US" dirty="0"/>
              <a:t>Topics revolve around: food, fashion, health, crafts, decorating, and weddings</a:t>
            </a:r>
          </a:p>
          <a:p>
            <a:endParaRPr lang="en-US" dirty="0"/>
          </a:p>
        </p:txBody>
      </p:sp>
    </p:spTree>
    <p:extLst>
      <p:ext uri="{BB962C8B-B14F-4D97-AF65-F5344CB8AC3E}">
        <p14:creationId xmlns:p14="http://schemas.microsoft.com/office/powerpoint/2010/main" val="167025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D79A5-2F45-494D-9957-5C1F3DAEC985}"/>
              </a:ext>
            </a:extLst>
          </p:cNvPr>
          <p:cNvSpPr>
            <a:spLocks noGrp="1"/>
          </p:cNvSpPr>
          <p:nvPr>
            <p:ph type="title"/>
          </p:nvPr>
        </p:nvSpPr>
        <p:spPr/>
        <p:txBody>
          <a:bodyPr/>
          <a:lstStyle/>
          <a:p>
            <a:r>
              <a:rPr lang="en-US" dirty="0"/>
              <a:t>Twitter</a:t>
            </a:r>
          </a:p>
        </p:txBody>
      </p:sp>
      <p:sp>
        <p:nvSpPr>
          <p:cNvPr id="3" name="Text Placeholder 2">
            <a:extLst>
              <a:ext uri="{FF2B5EF4-FFF2-40B4-BE49-F238E27FC236}">
                <a16:creationId xmlns:a16="http://schemas.microsoft.com/office/drawing/2014/main" id="{E7256965-0B71-1643-B99E-EBCC9C59ED03}"/>
              </a:ext>
            </a:extLst>
          </p:cNvPr>
          <p:cNvSpPr>
            <a:spLocks noGrp="1"/>
          </p:cNvSpPr>
          <p:nvPr>
            <p:ph type="body" sz="half" idx="2"/>
          </p:nvPr>
        </p:nvSpPr>
        <p:spPr/>
        <p:txBody>
          <a:bodyPr/>
          <a:lstStyle/>
          <a:p>
            <a:endParaRPr lang="en-US"/>
          </a:p>
        </p:txBody>
      </p:sp>
      <p:sp>
        <p:nvSpPr>
          <p:cNvPr id="4" name="Content Placeholder 3">
            <a:extLst>
              <a:ext uri="{FF2B5EF4-FFF2-40B4-BE49-F238E27FC236}">
                <a16:creationId xmlns:a16="http://schemas.microsoft.com/office/drawing/2014/main" id="{D14C5E8B-6823-A243-B5EC-9DC1FD7D9626}"/>
              </a:ext>
            </a:extLst>
          </p:cNvPr>
          <p:cNvSpPr>
            <a:spLocks noGrp="1"/>
          </p:cNvSpPr>
          <p:nvPr>
            <p:ph idx="1"/>
          </p:nvPr>
        </p:nvSpPr>
        <p:spPr/>
        <p:txBody>
          <a:bodyPr/>
          <a:lstStyle/>
          <a:p>
            <a:r>
              <a:rPr lang="en-US" dirty="0"/>
              <a:t>29% of adults use messaging apps (</a:t>
            </a:r>
            <a:r>
              <a:rPr lang="en-US" dirty="0" err="1"/>
              <a:t>SproutSocial</a:t>
            </a:r>
            <a:r>
              <a:rPr lang="en-US" dirty="0"/>
              <a:t>, 2019)</a:t>
            </a:r>
          </a:p>
          <a:p>
            <a:r>
              <a:rPr lang="en-US" dirty="0"/>
              <a:t>330 million active Twitter users every month (Twitter, 2018)</a:t>
            </a:r>
          </a:p>
          <a:p>
            <a:r>
              <a:rPr lang="en-US" dirty="0"/>
              <a:t>Read format</a:t>
            </a:r>
          </a:p>
          <a:p>
            <a:r>
              <a:rPr lang="en-US" dirty="0"/>
              <a:t>Short text messages or links to news articles that people can share, reshare, and comment.</a:t>
            </a:r>
          </a:p>
          <a:p>
            <a:r>
              <a:rPr lang="en-US" dirty="0"/>
              <a:t>This is an instant News source</a:t>
            </a:r>
          </a:p>
          <a:p>
            <a:r>
              <a:rPr lang="en-US" dirty="0"/>
              <a:t>High volume of messages can be overwhelming and things happen fast.</a:t>
            </a:r>
          </a:p>
          <a:p>
            <a:endParaRPr lang="en-US" dirty="0"/>
          </a:p>
        </p:txBody>
      </p:sp>
    </p:spTree>
    <p:extLst>
      <p:ext uri="{BB962C8B-B14F-4D97-AF65-F5344CB8AC3E}">
        <p14:creationId xmlns:p14="http://schemas.microsoft.com/office/powerpoint/2010/main" val="13677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E2474-37D9-664D-8F88-BD20A933E65C}"/>
              </a:ext>
            </a:extLst>
          </p:cNvPr>
          <p:cNvSpPr>
            <a:spLocks noGrp="1"/>
          </p:cNvSpPr>
          <p:nvPr>
            <p:ph type="title"/>
          </p:nvPr>
        </p:nvSpPr>
        <p:spPr/>
        <p:txBody>
          <a:bodyPr/>
          <a:lstStyle/>
          <a:p>
            <a:r>
              <a:rPr lang="en-US" dirty="0"/>
              <a:t>Snapchat</a:t>
            </a:r>
          </a:p>
        </p:txBody>
      </p:sp>
      <p:sp>
        <p:nvSpPr>
          <p:cNvPr id="3" name="Text Placeholder 2">
            <a:extLst>
              <a:ext uri="{FF2B5EF4-FFF2-40B4-BE49-F238E27FC236}">
                <a16:creationId xmlns:a16="http://schemas.microsoft.com/office/drawing/2014/main" id="{865B8A4D-42FB-3C4E-9800-E2567329416A}"/>
              </a:ext>
            </a:extLst>
          </p:cNvPr>
          <p:cNvSpPr>
            <a:spLocks noGrp="1"/>
          </p:cNvSpPr>
          <p:nvPr>
            <p:ph type="body" sz="half" idx="2"/>
          </p:nvPr>
        </p:nvSpPr>
        <p:spPr/>
        <p:txBody>
          <a:bodyPr/>
          <a:lstStyle/>
          <a:p>
            <a:endParaRPr lang="en-US"/>
          </a:p>
        </p:txBody>
      </p:sp>
      <p:sp>
        <p:nvSpPr>
          <p:cNvPr id="4" name="Content Placeholder 3">
            <a:extLst>
              <a:ext uri="{FF2B5EF4-FFF2-40B4-BE49-F238E27FC236}">
                <a16:creationId xmlns:a16="http://schemas.microsoft.com/office/drawing/2014/main" id="{7CEBFFF0-52AC-BE4F-808F-89D1568B7687}"/>
              </a:ext>
            </a:extLst>
          </p:cNvPr>
          <p:cNvSpPr>
            <a:spLocks noGrp="1"/>
          </p:cNvSpPr>
          <p:nvPr>
            <p:ph idx="1"/>
          </p:nvPr>
        </p:nvSpPr>
        <p:spPr/>
        <p:txBody>
          <a:bodyPr>
            <a:normAutofit/>
          </a:bodyPr>
          <a:lstStyle/>
          <a:p>
            <a:r>
              <a:rPr lang="en-US" dirty="0"/>
              <a:t>24% of adults use auto-delete apps (</a:t>
            </a:r>
            <a:r>
              <a:rPr lang="en-US" dirty="0" err="1"/>
              <a:t>SproutSocial</a:t>
            </a:r>
            <a:r>
              <a:rPr lang="en-US" dirty="0"/>
              <a:t>, 2019)</a:t>
            </a:r>
          </a:p>
          <a:p>
            <a:r>
              <a:rPr lang="en-US" dirty="0"/>
              <a:t>16.4 million people use Snapchat daily (Snapchat, 2018)</a:t>
            </a:r>
          </a:p>
          <a:p>
            <a:r>
              <a:rPr lang="en-US" dirty="0"/>
              <a:t>App for sharing pictures between friends/followers</a:t>
            </a:r>
          </a:p>
          <a:p>
            <a:r>
              <a:rPr lang="en-US" dirty="0"/>
              <a:t>The pictures auto-delete after viewing or in 24 hours.</a:t>
            </a:r>
          </a:p>
          <a:p>
            <a:r>
              <a:rPr lang="en-US" dirty="0"/>
              <a:t>Private</a:t>
            </a:r>
          </a:p>
          <a:p>
            <a:r>
              <a:rPr lang="en-US" dirty="0"/>
              <a:t>Temporary, doesn’t store photos on your phone so it takes no phone memory</a:t>
            </a:r>
          </a:p>
          <a:p>
            <a:r>
              <a:rPr lang="en-US" dirty="0"/>
              <a:t>Young and cool</a:t>
            </a:r>
          </a:p>
          <a:p>
            <a:r>
              <a:rPr lang="en-US" dirty="0"/>
              <a:t>Limited functions and limited audience</a:t>
            </a:r>
          </a:p>
        </p:txBody>
      </p:sp>
    </p:spTree>
    <p:extLst>
      <p:ext uri="{BB962C8B-B14F-4D97-AF65-F5344CB8AC3E}">
        <p14:creationId xmlns:p14="http://schemas.microsoft.com/office/powerpoint/2010/main" val="21463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DCAA9-3F82-944D-B425-3B315B291431}"/>
              </a:ext>
            </a:extLst>
          </p:cNvPr>
          <p:cNvSpPr>
            <a:spLocks noGrp="1"/>
          </p:cNvSpPr>
          <p:nvPr>
            <p:ph type="title"/>
          </p:nvPr>
        </p:nvSpPr>
        <p:spPr/>
        <p:txBody>
          <a:bodyPr/>
          <a:lstStyle/>
          <a:p>
            <a:r>
              <a:rPr lang="en-US" dirty="0"/>
              <a:t>Website/Blog</a:t>
            </a:r>
          </a:p>
        </p:txBody>
      </p:sp>
      <p:sp>
        <p:nvSpPr>
          <p:cNvPr id="3" name="Text Placeholder 2">
            <a:extLst>
              <a:ext uri="{FF2B5EF4-FFF2-40B4-BE49-F238E27FC236}">
                <a16:creationId xmlns:a16="http://schemas.microsoft.com/office/drawing/2014/main" id="{C3A4E71A-66E8-214C-93B1-2F47F25E2019}"/>
              </a:ext>
            </a:extLst>
          </p:cNvPr>
          <p:cNvSpPr>
            <a:spLocks noGrp="1"/>
          </p:cNvSpPr>
          <p:nvPr>
            <p:ph type="body" sz="half" idx="2"/>
          </p:nvPr>
        </p:nvSpPr>
        <p:spPr/>
        <p:txBody>
          <a:bodyPr/>
          <a:lstStyle/>
          <a:p>
            <a:endParaRPr lang="en-US"/>
          </a:p>
        </p:txBody>
      </p:sp>
      <p:sp>
        <p:nvSpPr>
          <p:cNvPr id="4" name="Content Placeholder 3">
            <a:extLst>
              <a:ext uri="{FF2B5EF4-FFF2-40B4-BE49-F238E27FC236}">
                <a16:creationId xmlns:a16="http://schemas.microsoft.com/office/drawing/2014/main" id="{6DA248D3-F256-9F46-B0A7-51BC2589B09A}"/>
              </a:ext>
            </a:extLst>
          </p:cNvPr>
          <p:cNvSpPr>
            <a:spLocks noGrp="1"/>
          </p:cNvSpPr>
          <p:nvPr>
            <p:ph idx="1"/>
          </p:nvPr>
        </p:nvSpPr>
        <p:spPr/>
        <p:txBody>
          <a:bodyPr/>
          <a:lstStyle/>
          <a:p>
            <a:r>
              <a:rPr lang="en-US" dirty="0"/>
              <a:t>You can control the content</a:t>
            </a:r>
          </a:p>
          <a:p>
            <a:r>
              <a:rPr lang="en-US" dirty="0"/>
              <a:t>The content is always there and can be linked on other social media sites</a:t>
            </a:r>
          </a:p>
          <a:p>
            <a:r>
              <a:rPr lang="en-US" dirty="0"/>
              <a:t>Can include downloads such as handouts and lesson plans for other teachers</a:t>
            </a:r>
          </a:p>
          <a:p>
            <a:r>
              <a:rPr lang="en-US" dirty="0"/>
              <a:t>Must enjoy writing, taking photos, and creating content</a:t>
            </a:r>
          </a:p>
          <a:p>
            <a:r>
              <a:rPr lang="en-US" dirty="0"/>
              <a:t>Free and paid sites, you can always upgrade to a paid site after getting started with a free or trial version</a:t>
            </a:r>
          </a:p>
          <a:p>
            <a:r>
              <a:rPr lang="en-US" dirty="0"/>
              <a:t>Must build your own audience</a:t>
            </a:r>
          </a:p>
        </p:txBody>
      </p:sp>
    </p:spTree>
    <p:extLst>
      <p:ext uri="{BB962C8B-B14F-4D97-AF65-F5344CB8AC3E}">
        <p14:creationId xmlns:p14="http://schemas.microsoft.com/office/powerpoint/2010/main" val="137272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atercolor_16x9">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F00001016.potx" id="{8AD53B0B-FC02-4342-9C97-FCB4E3E31C20}" vid="{17FAF719-7E74-4133-9EF7-340AA294087B}"/>
    </a:ext>
  </a:extLst>
</a:theme>
</file>

<file path=ppt/theme/theme2.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1381</Words>
  <Application>Microsoft Macintosh PowerPoint</Application>
  <PresentationFormat>Custom</PresentationFormat>
  <Paragraphs>147</Paragraphs>
  <Slides>19</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Palatino Linotype</vt:lpstr>
      <vt:lpstr>Watercolor_16x9</vt:lpstr>
      <vt:lpstr>Using Social Media to Promote and Grow Your Art Program</vt:lpstr>
      <vt:lpstr>Why use Social Media</vt:lpstr>
      <vt:lpstr>Platforms</vt:lpstr>
      <vt:lpstr>Facebook</vt:lpstr>
      <vt:lpstr>Instagram</vt:lpstr>
      <vt:lpstr>Pinterest</vt:lpstr>
      <vt:lpstr>Twitter</vt:lpstr>
      <vt:lpstr>Snapchat</vt:lpstr>
      <vt:lpstr>Website/Blog</vt:lpstr>
      <vt:lpstr>Branding</vt:lpstr>
      <vt:lpstr>Make sure you have permission</vt:lpstr>
      <vt:lpstr>PowerPoint Presentation</vt:lpstr>
      <vt:lpstr>Building an audience</vt:lpstr>
      <vt:lpstr>What to Post?</vt:lpstr>
      <vt:lpstr>PowerPoint Presentation</vt:lpstr>
      <vt:lpstr>Be a good advocate</vt:lpstr>
      <vt:lpstr>Be a Good Advocate on Social Media</vt:lpstr>
      <vt:lpstr>Take a break</vt:lpstr>
      <vt:lpstr>Charity-Mika Woodard Pittsburg State University  Instagram: charitymika Website: www.charitymika.com YouTube: Charity-Mika Woodard Facebook: Charity-Mika Woodard</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Social Media to Promote and Grow Your Art Program</dc:title>
  <dc:creator>Charity Woodard</dc:creator>
  <cp:lastModifiedBy>Microsoft Office User</cp:lastModifiedBy>
  <cp:revision>1</cp:revision>
  <dcterms:created xsi:type="dcterms:W3CDTF">2019-10-05T19:34:36Z</dcterms:created>
  <dcterms:modified xsi:type="dcterms:W3CDTF">2019-10-06T18:28:37Z</dcterms:modified>
</cp:coreProperties>
</file>